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256" r:id="rId2"/>
    <p:sldId id="393" r:id="rId3"/>
    <p:sldId id="266" r:id="rId4"/>
    <p:sldId id="343" r:id="rId5"/>
    <p:sldId id="387" r:id="rId6"/>
    <p:sldId id="384" r:id="rId7"/>
    <p:sldId id="388" r:id="rId8"/>
    <p:sldId id="340" r:id="rId9"/>
    <p:sldId id="261" r:id="rId10"/>
    <p:sldId id="389" r:id="rId11"/>
    <p:sldId id="341" r:id="rId12"/>
    <p:sldId id="385" r:id="rId13"/>
    <p:sldId id="386" r:id="rId14"/>
    <p:sldId id="281" r:id="rId15"/>
    <p:sldId id="279" r:id="rId16"/>
    <p:sldId id="292" r:id="rId17"/>
    <p:sldId id="290" r:id="rId18"/>
    <p:sldId id="287" r:id="rId19"/>
    <p:sldId id="390" r:id="rId20"/>
    <p:sldId id="342" r:id="rId21"/>
    <p:sldId id="395" r:id="rId22"/>
    <p:sldId id="391" r:id="rId23"/>
    <p:sldId id="282" r:id="rId24"/>
    <p:sldId id="392" r:id="rId25"/>
    <p:sldId id="276" r:id="rId26"/>
    <p:sldId id="275" r:id="rId27"/>
    <p:sldId id="277"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Hall" initials="SH" lastIdx="17" clrIdx="0">
    <p:extLst>
      <p:ext uri="{19B8F6BF-5375-455C-9EA6-DF929625EA0E}">
        <p15:presenceInfo xmlns:p15="http://schemas.microsoft.com/office/powerpoint/2012/main" userId="S-1-5-21-3462618707-98677634-1037688669-1207" providerId="AD"/>
      </p:ext>
    </p:extLst>
  </p:cmAuthor>
  <p:cmAuthor id="2" name="Sheryl Traficano" initials="ST" lastIdx="22" clrIdx="1">
    <p:extLst>
      <p:ext uri="{19B8F6BF-5375-455C-9EA6-DF929625EA0E}">
        <p15:presenceInfo xmlns:p15="http://schemas.microsoft.com/office/powerpoint/2012/main" userId="S-1-5-21-3462618707-98677634-1037688669-1164" providerId="AD"/>
      </p:ext>
    </p:extLst>
  </p:cmAuthor>
  <p:cmAuthor id="3" name="Sheryl Traficano" initials="ST [2]" lastIdx="11" clrIdx="2">
    <p:extLst>
      <p:ext uri="{19B8F6BF-5375-455C-9EA6-DF929625EA0E}">
        <p15:presenceInfo xmlns:p15="http://schemas.microsoft.com/office/powerpoint/2012/main" userId="S-1-5-21-201650542-4063891842-2492597436-1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A50"/>
    <a:srgbClr val="5ADC5A"/>
    <a:srgbClr val="235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6" autoAdjust="0"/>
    <p:restoredTop sz="45564" autoAdjust="0"/>
  </p:normalViewPr>
  <p:slideViewPr>
    <p:cSldViewPr snapToGrid="0">
      <p:cViewPr varScale="1">
        <p:scale>
          <a:sx n="41" d="100"/>
          <a:sy n="41" d="100"/>
        </p:scale>
        <p:origin x="1050" y="42"/>
      </p:cViewPr>
      <p:guideLst/>
    </p:cSldViewPr>
  </p:slideViewPr>
  <p:notesTextViewPr>
    <p:cViewPr>
      <p:scale>
        <a:sx n="1" d="1"/>
        <a:sy n="1" d="1"/>
      </p:scale>
      <p:origin x="0" y="0"/>
    </p:cViewPr>
  </p:notesTextViewPr>
  <p:notesViewPr>
    <p:cSldViewPr snapToGrid="0">
      <p:cViewPr varScale="1">
        <p:scale>
          <a:sx n="76" d="100"/>
          <a:sy n="76" d="100"/>
        </p:scale>
        <p:origin x="304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49" cy="466379"/>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sz="quarter" idx="1"/>
          </p:nvPr>
        </p:nvSpPr>
        <p:spPr>
          <a:xfrm>
            <a:off x="3977928" y="0"/>
            <a:ext cx="3043649" cy="466379"/>
          </a:xfrm>
          <a:prstGeom prst="rect">
            <a:avLst/>
          </a:prstGeom>
        </p:spPr>
        <p:txBody>
          <a:bodyPr vert="horz" lIns="88276" tIns="44138" rIns="88276" bIns="44138" rtlCol="0"/>
          <a:lstStyle>
            <a:lvl1pPr algn="r">
              <a:defRPr sz="1200"/>
            </a:lvl1pPr>
          </a:lstStyle>
          <a:p>
            <a:fld id="{470A78B0-F176-4D07-8ACF-C50F761FC857}" type="datetimeFigureOut">
              <a:rPr lang="en-US" smtClean="0"/>
              <a:t>1/22/2025</a:t>
            </a:fld>
            <a:endParaRPr lang="en-US"/>
          </a:p>
        </p:txBody>
      </p:sp>
      <p:sp>
        <p:nvSpPr>
          <p:cNvPr id="4" name="Footer Placeholder 3"/>
          <p:cNvSpPr>
            <a:spLocks noGrp="1"/>
          </p:cNvSpPr>
          <p:nvPr>
            <p:ph type="ftr" sz="quarter" idx="2"/>
          </p:nvPr>
        </p:nvSpPr>
        <p:spPr>
          <a:xfrm>
            <a:off x="0" y="8842723"/>
            <a:ext cx="3043649" cy="466378"/>
          </a:xfrm>
          <a:prstGeom prst="rect">
            <a:avLst/>
          </a:prstGeom>
        </p:spPr>
        <p:txBody>
          <a:bodyPr vert="horz" lIns="88276" tIns="44138" rIns="88276" bIns="44138"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3"/>
            <a:ext cx="3043649" cy="466378"/>
          </a:xfrm>
          <a:prstGeom prst="rect">
            <a:avLst/>
          </a:prstGeom>
        </p:spPr>
        <p:txBody>
          <a:bodyPr vert="horz" lIns="88276" tIns="44138" rIns="88276" bIns="44138" rtlCol="0" anchor="b"/>
          <a:lstStyle>
            <a:lvl1pPr algn="r">
              <a:defRPr sz="1200"/>
            </a:lvl1pPr>
          </a:lstStyle>
          <a:p>
            <a:fld id="{2D6278FD-BF6F-4725-8F29-7B0D57C57BD9}" type="slidenum">
              <a:rPr lang="en-US" smtClean="0"/>
              <a:t>‹#›</a:t>
            </a:fld>
            <a:endParaRPr lang="en-US"/>
          </a:p>
        </p:txBody>
      </p:sp>
    </p:spTree>
    <p:extLst>
      <p:ext uri="{BB962C8B-B14F-4D97-AF65-F5344CB8AC3E}">
        <p14:creationId xmlns:p14="http://schemas.microsoft.com/office/powerpoint/2010/main" val="2777934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2" tIns="46656" rIns="93312" bIns="46656" rtlCol="0"/>
          <a:lstStyle>
            <a:lvl1pPr algn="l">
              <a:defRPr sz="13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2" tIns="46656" rIns="93312" bIns="46656" rtlCol="0"/>
          <a:lstStyle>
            <a:lvl1pPr algn="r">
              <a:defRPr sz="1300"/>
            </a:lvl1pPr>
          </a:lstStyle>
          <a:p>
            <a:fld id="{61F26C72-E446-4F9E-90F4-FA70424B4A23}" type="datetimeFigureOut">
              <a:rPr lang="en-US" smtClean="0"/>
              <a:t>1/22/2025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416787" y="4480005"/>
            <a:ext cx="6194317" cy="4143117"/>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3"/>
            <a:ext cx="3043343" cy="467069"/>
          </a:xfrm>
          <a:prstGeom prst="rect">
            <a:avLst/>
          </a:prstGeom>
        </p:spPr>
        <p:txBody>
          <a:bodyPr vert="horz" lIns="93312" tIns="46656" rIns="93312" bIns="46656" rtlCol="0" anchor="b"/>
          <a:lstStyle>
            <a:lvl1pPr algn="l">
              <a:defRPr sz="1300"/>
            </a:lvl1pPr>
          </a:lstStyle>
          <a:p>
            <a:endParaRPr lang="en-US"/>
          </a:p>
        </p:txBody>
      </p:sp>
      <p:sp>
        <p:nvSpPr>
          <p:cNvPr id="7" name="Slide Number Placeholder 6"/>
          <p:cNvSpPr>
            <a:spLocks noGrp="1"/>
          </p:cNvSpPr>
          <p:nvPr>
            <p:ph type="sldNum" sz="quarter" idx="5"/>
          </p:nvPr>
        </p:nvSpPr>
        <p:spPr>
          <a:xfrm>
            <a:off x="3978132" y="8842033"/>
            <a:ext cx="3043343" cy="467069"/>
          </a:xfrm>
          <a:prstGeom prst="rect">
            <a:avLst/>
          </a:prstGeom>
        </p:spPr>
        <p:txBody>
          <a:bodyPr vert="horz" lIns="93312" tIns="46656" rIns="93312" bIns="46656" rtlCol="0" anchor="b"/>
          <a:lstStyle>
            <a:lvl1pPr algn="r">
              <a:defRPr sz="1300"/>
            </a:lvl1pPr>
          </a:lstStyle>
          <a:p>
            <a:fld id="{5BDAE311-5340-47A3-BFD7-1B030151B468}" type="slidenum">
              <a:rPr lang="en-US" smtClean="0"/>
              <a:t>‹#›</a:t>
            </a:fld>
            <a:endParaRPr lang="en-US"/>
          </a:p>
        </p:txBody>
      </p:sp>
    </p:spTree>
    <p:extLst>
      <p:ext uri="{BB962C8B-B14F-4D97-AF65-F5344CB8AC3E}">
        <p14:creationId xmlns:p14="http://schemas.microsoft.com/office/powerpoint/2010/main" val="352290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bdce.org/prepar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re.diabetesjournals.org/content/43/7/163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diabetes/dsmes-toolkit/references.html#ref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668" y="4480005"/>
            <a:ext cx="6254806" cy="4362027"/>
          </a:xfrm>
        </p:spPr>
        <p:txBody>
          <a:bodyPr/>
          <a:lstStyle/>
          <a:p>
            <a:pPr>
              <a:lnSpc>
                <a:spcPct val="120000"/>
              </a:lnSpc>
              <a:spcAft>
                <a:spcPts val="772"/>
              </a:spcAft>
              <a:buClr>
                <a:schemeClr val="bg1"/>
              </a:buClr>
            </a:pPr>
            <a:r>
              <a:rPr lang="en-US" i="1" dirty="0">
                <a:latin typeface="Arial" panose="020B0604020202020204" pitchFamily="34" charset="0"/>
                <a:cs typeface="Arial" panose="020B0604020202020204" pitchFamily="34" charset="0"/>
              </a:rPr>
              <a:t>This presentation is being provided as an overview regarding the Certification Board for Diabetes Care and Education (CBDCE) and the CDCES certification program. </a:t>
            </a:r>
          </a:p>
          <a:p>
            <a:pPr>
              <a:lnSpc>
                <a:spcPct val="120000"/>
              </a:lnSpc>
              <a:spcAft>
                <a:spcPts val="772"/>
              </a:spcAft>
              <a:buClr>
                <a:schemeClr val="bg1"/>
              </a:buClr>
            </a:pPr>
            <a:r>
              <a:rPr lang="en-US" i="1" dirty="0">
                <a:latin typeface="Arial" panose="020B0604020202020204" pitchFamily="34" charset="0"/>
                <a:cs typeface="Arial" panose="020B0604020202020204" pitchFamily="34" charset="0"/>
              </a:rPr>
              <a:t>The individual providing this information may or may not be a CDCES and/or a CBDCE Board or staff member. </a:t>
            </a:r>
          </a:p>
          <a:p>
            <a:pPr>
              <a:lnSpc>
                <a:spcPct val="120000"/>
              </a:lnSpc>
              <a:spcAft>
                <a:spcPts val="772"/>
              </a:spcAft>
              <a:buClr>
                <a:schemeClr val="bg1"/>
              </a:buClr>
            </a:pPr>
            <a:r>
              <a:rPr lang="en-US" i="1" dirty="0">
                <a:latin typeface="Arial" panose="020B0604020202020204" pitchFamily="34" charset="0"/>
                <a:cs typeface="Arial" panose="020B0604020202020204" pitchFamily="34" charset="0"/>
              </a:rPr>
              <a:t>It is important that you refer to the current Examination Handbook or the CBDCE website for any clarifications on eligibility requirements or the examination application/administration process. </a:t>
            </a:r>
          </a:p>
          <a:p>
            <a:pPr>
              <a:lnSpc>
                <a:spcPct val="120000"/>
              </a:lnSpc>
              <a:spcAft>
                <a:spcPts val="772"/>
              </a:spcAft>
              <a:buClr>
                <a:schemeClr val="bg1"/>
              </a:buClr>
            </a:pPr>
            <a:r>
              <a:rPr lang="en-US" i="1" dirty="0">
                <a:latin typeface="Arial" panose="020B0604020202020204" pitchFamily="34" charset="0"/>
                <a:cs typeface="Arial" panose="020B0604020202020204" pitchFamily="34" charset="0"/>
              </a:rPr>
              <a:t>Regardless of the information presented here, CBDCE is the certifying body that oversees and makes the final decisions regarding all aspects of the CDCES certification program.</a:t>
            </a:r>
          </a:p>
          <a:p>
            <a:pPr>
              <a:lnSpc>
                <a:spcPct val="120000"/>
              </a:lnSpc>
              <a:spcAft>
                <a:spcPts val="772"/>
              </a:spcAft>
              <a:buClr>
                <a:schemeClr val="bg1"/>
              </a:buClr>
            </a:pPr>
            <a:r>
              <a:rPr lang="en-US" i="1" dirty="0">
                <a:latin typeface="Arial" panose="020B0604020202020204" pitchFamily="34" charset="0"/>
                <a:cs typeface="Arial" panose="020B0604020202020204" pitchFamily="34" charset="0"/>
              </a:rPr>
              <a:t>Presentation prepared 9/2024; updates to eligibility, application and administration processes may occur.</a:t>
            </a:r>
          </a:p>
          <a:p>
            <a:endParaRPr lang="en-US" dirty="0"/>
          </a:p>
        </p:txBody>
      </p:sp>
      <p:sp>
        <p:nvSpPr>
          <p:cNvPr id="4" name="Slide Number Placeholder 3"/>
          <p:cNvSpPr>
            <a:spLocks noGrp="1"/>
          </p:cNvSpPr>
          <p:nvPr>
            <p:ph type="sldNum" sz="quarter" idx="5"/>
          </p:nvPr>
        </p:nvSpPr>
        <p:spPr/>
        <p:txBody>
          <a:bodyPr/>
          <a:lstStyle/>
          <a:p>
            <a:fld id="{5BDAE311-5340-47A3-BFD7-1B030151B468}" type="slidenum">
              <a:rPr lang="en-US" smtClean="0"/>
              <a:t>1</a:t>
            </a:fld>
            <a:endParaRPr lang="en-US"/>
          </a:p>
        </p:txBody>
      </p:sp>
    </p:spTree>
    <p:extLst>
      <p:ext uri="{BB962C8B-B14F-4D97-AF65-F5344CB8AC3E}">
        <p14:creationId xmlns:p14="http://schemas.microsoft.com/office/powerpoint/2010/main" val="3587783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spcBef>
                <a:spcPct val="0"/>
              </a:spcBef>
              <a:defRPr/>
            </a:pPr>
            <a:r>
              <a:rPr lang="en-US" dirty="0">
                <a:ea typeface="ＭＳ Ｐゴシック" pitchFamily="-89" charset="-128"/>
                <a:cs typeface="ＭＳ Ｐゴシック" pitchFamily="-89" charset="-128"/>
              </a:rPr>
              <a:t>Demonstrates</a:t>
            </a:r>
            <a:r>
              <a:rPr lang="en-US" baseline="0" dirty="0">
                <a:ea typeface="ＭＳ Ｐゴシック" pitchFamily="-89" charset="-128"/>
                <a:cs typeface="ＭＳ Ｐゴシック" pitchFamily="-89" charset="-128"/>
              </a:rPr>
              <a:t> expertise in the field of diabetes care and education</a:t>
            </a:r>
            <a:endParaRPr lang="en-US" dirty="0">
              <a:ea typeface="ＭＳ Ｐゴシック" pitchFamily="-89" charset="-128"/>
              <a:cs typeface="ＭＳ Ｐゴシック" pitchFamily="-89" charset="-128"/>
            </a:endParaRPr>
          </a:p>
        </p:txBody>
      </p:sp>
      <p:sp>
        <p:nvSpPr>
          <p:cNvPr id="4" name="Slide Number Placeholder 3"/>
          <p:cNvSpPr>
            <a:spLocks noGrp="1"/>
          </p:cNvSpPr>
          <p:nvPr>
            <p:ph type="sldNum" sz="quarter" idx="10"/>
          </p:nvPr>
        </p:nvSpPr>
        <p:spPr/>
        <p:txBody>
          <a:bodyPr/>
          <a:lstStyle/>
          <a:p>
            <a:fld id="{871708D1-4D3B-4D1B-8F39-D42ABCF3A36C}" type="slidenum">
              <a:rPr lang="en-US" smtClean="0"/>
              <a:pPr/>
              <a:t>10</a:t>
            </a:fld>
            <a:endParaRPr lang="en-US"/>
          </a:p>
        </p:txBody>
      </p:sp>
    </p:spTree>
    <p:extLst>
      <p:ext uri="{BB962C8B-B14F-4D97-AF65-F5344CB8AC3E}">
        <p14:creationId xmlns:p14="http://schemas.microsoft.com/office/powerpoint/2010/main" val="206682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760413"/>
            <a:ext cx="5578475" cy="3138487"/>
          </a:xfrm>
        </p:spPr>
      </p:sp>
      <p:sp>
        <p:nvSpPr>
          <p:cNvPr id="3" name="Notes Placeholder 2"/>
          <p:cNvSpPr>
            <a:spLocks noGrp="1"/>
          </p:cNvSpPr>
          <p:nvPr>
            <p:ph type="body" idx="1"/>
          </p:nvPr>
        </p:nvSpPr>
        <p:spPr>
          <a:xfrm>
            <a:off x="838200" y="4480005"/>
            <a:ext cx="5772904" cy="4143117"/>
          </a:xfrm>
        </p:spPr>
        <p:txBody>
          <a:bodyPr/>
          <a:lstStyle/>
          <a:p>
            <a:pPr>
              <a:defRPr/>
            </a:pPr>
            <a:r>
              <a:rPr lang="en-US" dirty="0"/>
              <a:t>Review numbers – maybe 2 top ones</a:t>
            </a:r>
          </a:p>
        </p:txBody>
      </p:sp>
      <p:sp>
        <p:nvSpPr>
          <p:cNvPr id="4" name="Slide Number Placeholder 3"/>
          <p:cNvSpPr>
            <a:spLocks noGrp="1"/>
          </p:cNvSpPr>
          <p:nvPr>
            <p:ph type="sldNum" sz="quarter" idx="10"/>
          </p:nvPr>
        </p:nvSpPr>
        <p:spPr/>
        <p:txBody>
          <a:bodyPr/>
          <a:lstStyle/>
          <a:p>
            <a:fld id="{871708D1-4D3B-4D1B-8F39-D42ABCF3A36C}" type="slidenum">
              <a:rPr lang="en-US" smtClean="0"/>
              <a:pPr/>
              <a:t>11</a:t>
            </a:fld>
            <a:endParaRPr lang="en-US"/>
          </a:p>
        </p:txBody>
      </p:sp>
    </p:spTree>
    <p:extLst>
      <p:ext uri="{BB962C8B-B14F-4D97-AF65-F5344CB8AC3E}">
        <p14:creationId xmlns:p14="http://schemas.microsoft.com/office/powerpoint/2010/main" val="18607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9FAD3F-6935-484D-9391-9B717B098F7F}" type="slidenum">
              <a:rPr lang="en-US" smtClean="0"/>
              <a:t>12</a:t>
            </a:fld>
            <a:endParaRPr lang="en-US"/>
          </a:p>
        </p:txBody>
      </p:sp>
    </p:spTree>
    <p:extLst>
      <p:ext uri="{BB962C8B-B14F-4D97-AF65-F5344CB8AC3E}">
        <p14:creationId xmlns:p14="http://schemas.microsoft.com/office/powerpoint/2010/main" val="32270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312738"/>
            <a:ext cx="5584825" cy="3141662"/>
          </a:xfrm>
        </p:spPr>
      </p:sp>
      <p:sp>
        <p:nvSpPr>
          <p:cNvPr id="3" name="Notes Placeholder 2"/>
          <p:cNvSpPr>
            <a:spLocks noGrp="1"/>
          </p:cNvSpPr>
          <p:nvPr>
            <p:ph type="body" idx="1"/>
          </p:nvPr>
        </p:nvSpPr>
        <p:spPr>
          <a:xfrm>
            <a:off x="702311" y="3632123"/>
            <a:ext cx="5811049" cy="5209910"/>
          </a:xfrm>
        </p:spPr>
        <p:txBody>
          <a:bodyPr/>
          <a:lstStyle/>
          <a:p>
            <a:pPr marL="171694" indent="-171694" defTabSz="985533">
              <a:spcBef>
                <a:spcPct val="0"/>
              </a:spcBef>
              <a:buFont typeface="Arial" panose="020B0604020202020204" pitchFamily="34" charset="0"/>
              <a:buChar char="•"/>
            </a:pPr>
            <a:r>
              <a:rPr lang="en-US" sz="900" b="1" dirty="0">
                <a:solidFill>
                  <a:srgbClr val="393637"/>
                </a:solidFill>
                <a:ea typeface="Arial" pitchFamily="-89" charset="0"/>
                <a:cs typeface="Arial" pitchFamily="-89" charset="0"/>
              </a:rPr>
              <a:t>The certification identifies a “mastery-level” </a:t>
            </a:r>
            <a:r>
              <a:rPr lang="en-US" sz="900" dirty="0">
                <a:solidFill>
                  <a:srgbClr val="393637"/>
                </a:solidFill>
                <a:ea typeface="Arial" pitchFamily="-89" charset="0"/>
                <a:cs typeface="Arial" pitchFamily="-89" charset="0"/>
              </a:rPr>
              <a:t>– this term relates to the need to accrue practice experience in order to obtain or “master” the knowledge and application of the knowledge associated with the specialty.</a:t>
            </a:r>
          </a:p>
          <a:p>
            <a:pPr lvl="1" defTabSz="985533">
              <a:spcBef>
                <a:spcPct val="0"/>
              </a:spcBef>
            </a:pPr>
            <a:r>
              <a:rPr lang="en-US" sz="900" dirty="0">
                <a:ea typeface="ＭＳ Ｐゴシック" pitchFamily="-89" charset="-128"/>
                <a:cs typeface="ＭＳ Ｐゴシック" pitchFamily="-89" charset="-128"/>
              </a:rPr>
              <a:t>In the field, individuals obtain knowledge about diabetes and diabetes care and education, how to apply that knowledge in real-life situations, and learn to analyze a complex scenario to arrive at the best answer or approach. </a:t>
            </a:r>
            <a:r>
              <a:rPr kumimoji="1" lang="en-US" sz="900" dirty="0">
                <a:ea typeface="Arial" pitchFamily="-89" charset="0"/>
                <a:cs typeface="Arial" pitchFamily="-89" charset="0"/>
              </a:rPr>
              <a:t>Accrual of sufficient practice experience  to “master” knowledge about diabetes, critically analyze a situation and apply the associated learning to guide people with diabetes toward positive outcomes.</a:t>
            </a:r>
          </a:p>
          <a:p>
            <a:pPr marL="183197" indent="-183197">
              <a:buFont typeface="Arial" panose="020B0604020202020204" pitchFamily="34" charset="0"/>
              <a:buChar char="•"/>
            </a:pPr>
            <a:r>
              <a:rPr lang="en-US" altLang="en-US" sz="900" dirty="0"/>
              <a:t>CDCES credential is one of very few multidisciplinary certifications – especially in the healthcare arena. Opens up career opportunities and often there may be some confusion about eligible qualifying professions.</a:t>
            </a:r>
          </a:p>
          <a:p>
            <a:pPr marL="183197" indent="-183197" defTabSz="977050">
              <a:buFont typeface="Arial" panose="020B0604020202020204" pitchFamily="34" charset="0"/>
              <a:buChar char="•"/>
              <a:defRPr/>
            </a:pPr>
            <a:r>
              <a:rPr lang="en-US" altLang="en-US" sz="900" dirty="0"/>
              <a:t>REQUIREMENTS</a:t>
            </a:r>
          </a:p>
          <a:p>
            <a:pPr marL="671723" lvl="1" indent="-183197" defTabSz="977050">
              <a:buFont typeface="Arial" panose="020B0604020202020204" pitchFamily="34" charset="0"/>
              <a:buChar char="•"/>
              <a:defRPr/>
            </a:pPr>
            <a:r>
              <a:rPr lang="en-US" altLang="en-US" sz="900" dirty="0"/>
              <a:t>License/registration: many qualify – BUT f</a:t>
            </a:r>
            <a:r>
              <a:rPr lang="en-US" sz="900" kern="0" dirty="0">
                <a:cs typeface="Arial"/>
              </a:rPr>
              <a:t>ind you don’t hold a qualifying license/registration – inquire about the Unique Qualifications Pathway (for master’s degree holders in health related majors/concentrations)</a:t>
            </a:r>
            <a:endParaRPr lang="en-US" altLang="en-US" sz="900" dirty="0"/>
          </a:p>
          <a:p>
            <a:pPr marL="671723" lvl="1" indent="-183197">
              <a:buFont typeface="Arial" panose="020B0604020202020204" pitchFamily="34" charset="0"/>
              <a:buChar char="•"/>
            </a:pPr>
            <a:r>
              <a:rPr lang="en-US" altLang="en-US" sz="900" dirty="0"/>
              <a:t>Practice – 2 years and diabetes care and education hours (1000) can be accrued at the same time</a:t>
            </a:r>
          </a:p>
          <a:p>
            <a:pPr marL="671723" lvl="1" indent="-183197">
              <a:buFont typeface="Arial" panose="020B0604020202020204" pitchFamily="34" charset="0"/>
              <a:buChar char="•"/>
            </a:pPr>
            <a:r>
              <a:rPr lang="en-US" altLang="en-US" sz="900" dirty="0"/>
              <a:t>Diabetes hours – </a:t>
            </a:r>
            <a:r>
              <a:rPr kumimoji="1" lang="en-US" altLang="en-US" sz="900" dirty="0">
                <a:cs typeface="Arial"/>
              </a:rPr>
              <a:t>education of people with diabetes (prediabetes), not</a:t>
            </a:r>
            <a:r>
              <a:rPr kumimoji="1" lang="en-US" sz="900" dirty="0">
                <a:cs typeface="Arial"/>
              </a:rPr>
              <a:t> health care professionals/providers</a:t>
            </a:r>
            <a:endParaRPr lang="en-US" altLang="en-US" sz="900" dirty="0"/>
          </a:p>
          <a:p>
            <a:pPr marL="671723" lvl="1" indent="-183197">
              <a:buFont typeface="Arial" panose="020B0604020202020204" pitchFamily="34" charset="0"/>
              <a:buChar char="•"/>
            </a:pPr>
            <a:r>
              <a:rPr lang="en-US" altLang="en-US" sz="900" dirty="0"/>
              <a:t>CE – can be accrued at same time as practice experience</a:t>
            </a:r>
          </a:p>
          <a:p>
            <a:pPr marL="171694" indent="-171694" defTabSz="985533">
              <a:spcBef>
                <a:spcPct val="0"/>
              </a:spcBef>
              <a:buFont typeface="Arial" panose="020B0604020202020204" pitchFamily="34" charset="0"/>
              <a:buChar char="•"/>
            </a:pPr>
            <a:r>
              <a:rPr kumimoji="1" lang="en-US" sz="900" dirty="0">
                <a:ea typeface="Arial" pitchFamily="-89" charset="0"/>
                <a:cs typeface="Arial" pitchFamily="-89" charset="0"/>
              </a:rPr>
              <a:t>For the CDCES certification – you need to have a minimum of 1000 hours practice time (paid and volunteer hours are allowed) before you are eligible to apply to take the exam. </a:t>
            </a:r>
          </a:p>
          <a:p>
            <a:pPr marL="183197" indent="-183197">
              <a:buFont typeface="Arial" panose="020B0604020202020204" pitchFamily="34" charset="0"/>
              <a:buChar char="•"/>
            </a:pPr>
            <a:r>
              <a:rPr lang="en-US" altLang="en-US" sz="900" dirty="0"/>
              <a:t>Questions about how to track hours or other information – check out FAQs on website</a:t>
            </a:r>
          </a:p>
          <a:p>
            <a:pPr marL="183197" indent="-183197">
              <a:buFont typeface="Arial" panose="020B0604020202020204" pitchFamily="34" charset="0"/>
              <a:buChar char="•"/>
            </a:pPr>
            <a:r>
              <a:rPr lang="en-US" altLang="en-US" sz="900" dirty="0"/>
              <a:t>Remind people about handbook with all details</a:t>
            </a:r>
          </a:p>
          <a:p>
            <a:pPr marL="183197" indent="-183197" defTabSz="977221">
              <a:buClr>
                <a:srgbClr val="551C4E"/>
              </a:buClr>
              <a:buFont typeface="Arial" panose="020B0604020202020204" pitchFamily="34" charset="0"/>
              <a:buChar char="•"/>
              <a:defRPr/>
            </a:pPr>
            <a:r>
              <a:rPr lang="en-US" sz="900" b="1" kern="0" dirty="0">
                <a:solidFill>
                  <a:schemeClr val="tx2">
                    <a:lumMod val="60000"/>
                    <a:lumOff val="40000"/>
                  </a:schemeClr>
                </a:solidFill>
                <a:cs typeface="Arial"/>
              </a:rPr>
              <a:t>Handbook info:  https://www.cbdce.org/documents/20123/66178/CBDCE-exam-handbook_Current.pdf/8e2fda09-9289-947c-7587-712a4e74f10a?t=1588269156519 </a:t>
            </a:r>
          </a:p>
          <a:p>
            <a:pPr marL="165515" indent="-165515">
              <a:buFont typeface="Arial" panose="020B0604020202020204" pitchFamily="34" charset="0"/>
              <a:buChar char="•"/>
            </a:pPr>
            <a:r>
              <a:rPr lang="en-US" sz="900" dirty="0"/>
              <a:t>Unique qualifications</a:t>
            </a:r>
          </a:p>
        </p:txBody>
      </p:sp>
      <p:sp>
        <p:nvSpPr>
          <p:cNvPr id="4" name="Slide Number Placeholder 3"/>
          <p:cNvSpPr>
            <a:spLocks noGrp="1"/>
          </p:cNvSpPr>
          <p:nvPr>
            <p:ph type="sldNum" sz="quarter" idx="5"/>
          </p:nvPr>
        </p:nvSpPr>
        <p:spPr/>
        <p:txBody>
          <a:bodyPr/>
          <a:lstStyle/>
          <a:p>
            <a:fld id="{5BDAE311-5340-47A3-BFD7-1B030151B468}" type="slidenum">
              <a:rPr lang="en-US" smtClean="0"/>
              <a:t>13</a:t>
            </a:fld>
            <a:endParaRPr lang="en-US"/>
          </a:p>
        </p:txBody>
      </p:sp>
    </p:spTree>
    <p:extLst>
      <p:ext uri="{BB962C8B-B14F-4D97-AF65-F5344CB8AC3E}">
        <p14:creationId xmlns:p14="http://schemas.microsoft.com/office/powerpoint/2010/main" val="1802094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3199" indent="-183199">
              <a:spcBef>
                <a:spcPct val="0"/>
              </a:spcBef>
              <a:buClr>
                <a:srgbClr val="551C4E"/>
              </a:buClr>
              <a:buFontTx/>
              <a:buChar char="•"/>
            </a:pPr>
            <a:r>
              <a:rPr lang="en-US" sz="1100" b="1" dirty="0">
                <a:solidFill>
                  <a:srgbClr val="8497B0"/>
                </a:solidFill>
                <a:ea typeface="Arial" pitchFamily="-89" charset="0"/>
                <a:cs typeface="Arial" pitchFamily="-89" charset="0"/>
              </a:rPr>
              <a:t>For the unique pathways</a:t>
            </a:r>
          </a:p>
          <a:p>
            <a:pPr marL="641057" lvl="1" indent="-183199">
              <a:buFont typeface="Calibri Light" pitchFamily="34" charset="0"/>
              <a:buAutoNum type="arabicPeriod"/>
            </a:pPr>
            <a:r>
              <a:rPr lang="en-US" sz="1100" dirty="0">
                <a:ea typeface="ＭＳ Ｐゴシック" pitchFamily="-89" charset="-128"/>
                <a:cs typeface="ＭＳ Ｐゴシック" pitchFamily="-89" charset="-128"/>
              </a:rPr>
              <a:t>After degree conferred, a minimum of 2 years of experience working/volunteering under the auspices of that degree. </a:t>
            </a:r>
          </a:p>
          <a:p>
            <a:pPr marL="641057" lvl="1" indent="-183199">
              <a:buFont typeface="Calibri Light" pitchFamily="34" charset="0"/>
              <a:buAutoNum type="arabicPeriod"/>
            </a:pPr>
            <a:r>
              <a:rPr lang="en-US" sz="1100" dirty="0">
                <a:ea typeface="ＭＳ Ｐゴシック" pitchFamily="-89" charset="-128"/>
                <a:cs typeface="ＭＳ Ｐゴシック" pitchFamily="-89" charset="-128"/>
              </a:rPr>
              <a:t>After degree conferred, a minimum of 2000 hours of diabetes care and education (DCE) experience with at least 200 of those hours accrued in the most recent year preceding submission of the UQ application. </a:t>
            </a:r>
            <a:r>
              <a:rPr lang="en-US" sz="1100" i="1" dirty="0">
                <a:ea typeface="ＭＳ Ｐゴシック" pitchFamily="-89" charset="-128"/>
                <a:cs typeface="ＭＳ Ｐゴシック" pitchFamily="-89" charset="-128"/>
              </a:rPr>
              <a:t>In meeting the hourly requirement, professional practice experience is defined as responsibilities within the past 5 (pandemic) years that include the direct provision of DCE, as defined by CBDCE. </a:t>
            </a:r>
            <a:endParaRPr lang="en-US" sz="1100" dirty="0">
              <a:ea typeface="ＭＳ Ｐゴシック" pitchFamily="-89" charset="-128"/>
              <a:cs typeface="ＭＳ Ｐゴシック" pitchFamily="-89" charset="-128"/>
            </a:endParaRPr>
          </a:p>
          <a:p>
            <a:pPr marL="641057" lvl="1" indent="-183199">
              <a:buFont typeface="Calibri Light" pitchFamily="34" charset="0"/>
              <a:buAutoNum type="arabicPeriod"/>
            </a:pPr>
            <a:r>
              <a:rPr lang="en-US" sz="1100" dirty="0">
                <a:ea typeface="ＭＳ Ｐゴシック" pitchFamily="-89" charset="-128"/>
                <a:cs typeface="ＭＳ Ｐゴシック" pitchFamily="-89" charset="-128"/>
              </a:rPr>
              <a:t>30 hours of CE required (vs 15 for standard)</a:t>
            </a:r>
          </a:p>
          <a:p>
            <a:pPr marL="641057" lvl="1" indent="-183199">
              <a:buFont typeface="Calibri Light" pitchFamily="34" charset="0"/>
              <a:buAutoNum type="arabicPeriod"/>
            </a:pPr>
            <a:r>
              <a:rPr lang="en-US" sz="1100" dirty="0">
                <a:ea typeface="ＭＳ Ｐゴシック" pitchFamily="-89" charset="-128"/>
                <a:cs typeface="ＭＳ Ｐゴシック" pitchFamily="-89" charset="-128"/>
              </a:rPr>
              <a:t>Additional recommendations required.</a:t>
            </a:r>
          </a:p>
          <a:p>
            <a:endParaRPr lang="en-US" dirty="0"/>
          </a:p>
        </p:txBody>
      </p:sp>
      <p:sp>
        <p:nvSpPr>
          <p:cNvPr id="4" name="Slide Number Placeholder 3"/>
          <p:cNvSpPr>
            <a:spLocks noGrp="1"/>
          </p:cNvSpPr>
          <p:nvPr>
            <p:ph type="sldNum" sz="quarter" idx="5"/>
          </p:nvPr>
        </p:nvSpPr>
        <p:spPr/>
        <p:txBody>
          <a:bodyPr/>
          <a:lstStyle/>
          <a:p>
            <a:fld id="{5BDAE311-5340-47A3-BFD7-1B030151B468}" type="slidenum">
              <a:rPr lang="en-US" smtClean="0"/>
              <a:t>14</a:t>
            </a:fld>
            <a:endParaRPr lang="en-US"/>
          </a:p>
        </p:txBody>
      </p:sp>
    </p:spTree>
    <p:extLst>
      <p:ext uri="{BB962C8B-B14F-4D97-AF65-F5344CB8AC3E}">
        <p14:creationId xmlns:p14="http://schemas.microsoft.com/office/powerpoint/2010/main" val="1634888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6300" y="4480005"/>
            <a:ext cx="5427663" cy="4143117"/>
          </a:xfrm>
        </p:spPr>
        <p:txBody>
          <a:bodyPr/>
          <a:lstStyle/>
          <a:p>
            <a:pPr defTabSz="882748">
              <a:defRPr/>
            </a:pPr>
            <a:r>
              <a:rPr lang="en-US" dirty="0">
                <a:solidFill>
                  <a:schemeClr val="tx1"/>
                </a:solidFill>
                <a:latin typeface="Century Gothic" panose="020B0502020202020204" pitchFamily="34" charset="0"/>
              </a:rPr>
              <a:t>launched 2021</a:t>
            </a:r>
          </a:p>
          <a:p>
            <a:r>
              <a:rPr lang="en-US" dirty="0"/>
              <a:t>Over 190 recipients since 2021 when launched; 50 provided in 2024</a:t>
            </a:r>
          </a:p>
        </p:txBody>
      </p:sp>
      <p:sp>
        <p:nvSpPr>
          <p:cNvPr id="4" name="Slide Number Placeholder 3"/>
          <p:cNvSpPr>
            <a:spLocks noGrp="1"/>
          </p:cNvSpPr>
          <p:nvPr>
            <p:ph type="sldNum" sz="quarter" idx="10"/>
          </p:nvPr>
        </p:nvSpPr>
        <p:spPr/>
        <p:txBody>
          <a:bodyPr/>
          <a:lstStyle/>
          <a:p>
            <a:fld id="{5BDAE311-5340-47A3-BFD7-1B030151B468}" type="slidenum">
              <a:rPr lang="en-US" smtClean="0"/>
              <a:t>15</a:t>
            </a:fld>
            <a:endParaRPr lang="en-US"/>
          </a:p>
        </p:txBody>
      </p:sp>
    </p:spTree>
    <p:extLst>
      <p:ext uri="{BB962C8B-B14F-4D97-AF65-F5344CB8AC3E}">
        <p14:creationId xmlns:p14="http://schemas.microsoft.com/office/powerpoint/2010/main" val="3869496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160 new CDCESs since program started in 2010</a:t>
            </a:r>
          </a:p>
        </p:txBody>
      </p:sp>
      <p:sp>
        <p:nvSpPr>
          <p:cNvPr id="4" name="Slide Number Placeholder 3"/>
          <p:cNvSpPr>
            <a:spLocks noGrp="1"/>
          </p:cNvSpPr>
          <p:nvPr>
            <p:ph type="sldNum" sz="quarter" idx="5"/>
          </p:nvPr>
        </p:nvSpPr>
        <p:spPr/>
        <p:txBody>
          <a:bodyPr/>
          <a:lstStyle/>
          <a:p>
            <a:fld id="{5BDAE311-5340-47A3-BFD7-1B030151B468}" type="slidenum">
              <a:rPr lang="en-US" smtClean="0"/>
              <a:t>16</a:t>
            </a:fld>
            <a:endParaRPr lang="en-US"/>
          </a:p>
        </p:txBody>
      </p:sp>
    </p:spTree>
    <p:extLst>
      <p:ext uri="{BB962C8B-B14F-4D97-AF65-F5344CB8AC3E}">
        <p14:creationId xmlns:p14="http://schemas.microsoft.com/office/powerpoint/2010/main" val="3630277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DAE311-5340-47A3-BFD7-1B030151B468}" type="slidenum">
              <a:rPr lang="en-US" smtClean="0"/>
              <a:t>17</a:t>
            </a:fld>
            <a:endParaRPr lang="en-US"/>
          </a:p>
        </p:txBody>
      </p:sp>
    </p:spTree>
    <p:extLst>
      <p:ext uri="{BB962C8B-B14F-4D97-AF65-F5344CB8AC3E}">
        <p14:creationId xmlns:p14="http://schemas.microsoft.com/office/powerpoint/2010/main" val="377895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5BDAE311-5340-47A3-BFD7-1B030151B468}" type="slidenum">
              <a:rPr lang="en-US" smtClean="0"/>
              <a:t>18</a:t>
            </a:fld>
            <a:endParaRPr lang="en-US"/>
          </a:p>
        </p:txBody>
      </p:sp>
    </p:spTree>
    <p:extLst>
      <p:ext uri="{BB962C8B-B14F-4D97-AF65-F5344CB8AC3E}">
        <p14:creationId xmlns:p14="http://schemas.microsoft.com/office/powerpoint/2010/main" val="3021164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815975" y="1222375"/>
            <a:ext cx="5005388"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815975" y="4480005"/>
            <a:ext cx="5254625" cy="4143117"/>
          </a:xfrm>
        </p:spPr>
        <p:txBody>
          <a:bodyPr/>
          <a:lstStyle/>
          <a:p>
            <a:pPr>
              <a:defRPr/>
            </a:pPr>
            <a:r>
              <a:rPr lang="en-US" sz="1100" dirty="0"/>
              <a:t>Exam handbook available hard copy or download – no charge</a:t>
            </a:r>
          </a:p>
          <a:p>
            <a:pPr>
              <a:defRPr/>
            </a:pPr>
            <a:r>
              <a:rPr lang="en-US" sz="1100" dirty="0"/>
              <a:t>Exam brochure suggestions and tips available via download – no charge</a:t>
            </a:r>
          </a:p>
          <a:p>
            <a:pPr>
              <a:defRPr/>
            </a:pPr>
            <a:r>
              <a:rPr lang="en-US" altLang="en-US" sz="1100" kern="0" dirty="0">
                <a:cs typeface="Arial" panose="020B0604020202020204" pitchFamily="34" charset="0"/>
              </a:rPr>
              <a:t>Exam preparation page: </a:t>
            </a:r>
            <a:r>
              <a:rPr lang="en-US" sz="1100" dirty="0">
                <a:hlinkClick r:id="rId3"/>
              </a:rPr>
              <a:t>https://www.cbdce.org/prepare</a:t>
            </a:r>
            <a:endParaRPr lang="en-US" sz="1100" dirty="0"/>
          </a:p>
          <a:p>
            <a:pPr eaLnBrk="1" hangingPunct="1">
              <a:spcBef>
                <a:spcPct val="0"/>
              </a:spcBef>
            </a:pPr>
            <a:endParaRPr lang="en-US" sz="1100" dirty="0">
              <a:solidFill>
                <a:srgbClr val="393637"/>
              </a:solidFill>
              <a:ea typeface="Arial" pitchFamily="-89" charset="0"/>
              <a:cs typeface="Arial" pitchFamily="-89" charset="0"/>
            </a:endParaRPr>
          </a:p>
          <a:p>
            <a:pPr defTabSz="915718">
              <a:spcBef>
                <a:spcPct val="0"/>
              </a:spcBef>
              <a:defRPr/>
            </a:pPr>
            <a:r>
              <a:rPr lang="en-US" sz="1100" dirty="0">
                <a:solidFill>
                  <a:srgbClr val="393637"/>
                </a:solidFill>
                <a:ea typeface="Arial" pitchFamily="-89" charset="0"/>
                <a:cs typeface="Arial" pitchFamily="-89" charset="0"/>
              </a:rPr>
              <a:t>CBDCE does not have an official course/class to prepare you for the exam. Instead, you can go to the exam prep page on the website and/or in the handbook there is information about studying including references. </a:t>
            </a:r>
          </a:p>
          <a:p>
            <a:pPr defTabSz="915718">
              <a:spcBef>
                <a:spcPct val="0"/>
              </a:spcBef>
              <a:defRPr/>
            </a:pPr>
            <a:endParaRPr lang="en-US" sz="1100" dirty="0">
              <a:solidFill>
                <a:srgbClr val="393637"/>
              </a:solidFill>
              <a:ea typeface="Arial" pitchFamily="-89" charset="0"/>
              <a:cs typeface="Arial" pitchFamily="-89" charset="0"/>
            </a:endParaRPr>
          </a:p>
          <a:p>
            <a:pPr eaLnBrk="1" hangingPunct="1">
              <a:spcBef>
                <a:spcPct val="0"/>
              </a:spcBef>
            </a:pPr>
            <a:r>
              <a:rPr lang="en-US" sz="1100" dirty="0">
                <a:solidFill>
                  <a:srgbClr val="393637"/>
                </a:solidFill>
                <a:ea typeface="Arial" pitchFamily="-89" charset="0"/>
                <a:cs typeface="Arial" pitchFamily="-89" charset="0"/>
              </a:rPr>
              <a:t>We feel it is important to mention – there are a lot of organizations that offer a course/class to prepare for the exam. However, none of them are affiliated with CBDCE and cannot guarantee you passing the exam. </a:t>
            </a:r>
          </a:p>
          <a:p>
            <a:pPr eaLnBrk="1" hangingPunct="1">
              <a:spcBef>
                <a:spcPct val="0"/>
              </a:spcBef>
            </a:pPr>
            <a:endParaRPr lang="en-US" dirty="0">
              <a:solidFill>
                <a:srgbClr val="393637"/>
              </a:solidFill>
              <a:latin typeface="Arial" pitchFamily="-89" charset="0"/>
              <a:ea typeface="Arial" pitchFamily="-89" charset="0"/>
              <a:cs typeface="Arial" pitchFamily="-89" charset="0"/>
            </a:endParaRPr>
          </a:p>
          <a:p>
            <a:pPr>
              <a:defRPr/>
            </a:pPr>
            <a:endParaRPr lang="en-US" kern="0" dirty="0">
              <a:solidFill>
                <a:srgbClr val="393637"/>
              </a:solidFill>
              <a:latin typeface="Arial"/>
              <a:cs typeface="Arial"/>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2" charset="-128"/>
              </a:defRPr>
            </a:lvl1pPr>
            <a:lvl2pPr marL="785214" indent="-302005">
              <a:defRPr>
                <a:solidFill>
                  <a:schemeClr val="tx1"/>
                </a:solidFill>
                <a:latin typeface="Arial" pitchFamily="34" charset="0"/>
                <a:ea typeface="ヒラギノ角ゴ Pro W3" pitchFamily="2" charset="-128"/>
              </a:defRPr>
            </a:lvl2pPr>
            <a:lvl3pPr marL="1208020" indent="-241604">
              <a:defRPr>
                <a:solidFill>
                  <a:schemeClr val="tx1"/>
                </a:solidFill>
                <a:latin typeface="Arial" pitchFamily="34" charset="0"/>
                <a:ea typeface="ヒラギノ角ゴ Pro W3" pitchFamily="2" charset="-128"/>
              </a:defRPr>
            </a:lvl3pPr>
            <a:lvl4pPr marL="1691228" indent="-241604">
              <a:defRPr>
                <a:solidFill>
                  <a:schemeClr val="tx1"/>
                </a:solidFill>
                <a:latin typeface="Arial" pitchFamily="34" charset="0"/>
                <a:ea typeface="ヒラギノ角ゴ Pro W3" pitchFamily="2" charset="-128"/>
              </a:defRPr>
            </a:lvl4pPr>
            <a:lvl5pPr marL="2174435" indent="-241604">
              <a:defRPr>
                <a:solidFill>
                  <a:schemeClr val="tx1"/>
                </a:solidFill>
                <a:latin typeface="Arial" pitchFamily="34" charset="0"/>
                <a:ea typeface="ヒラギノ角ゴ Pro W3" pitchFamily="2" charset="-128"/>
              </a:defRPr>
            </a:lvl5pPr>
            <a:lvl6pPr marL="2657643" indent="-241604" eaLnBrk="0" fontAlgn="base" hangingPunct="0">
              <a:spcBef>
                <a:spcPct val="0"/>
              </a:spcBef>
              <a:spcAft>
                <a:spcPct val="0"/>
              </a:spcAft>
              <a:defRPr>
                <a:solidFill>
                  <a:schemeClr val="tx1"/>
                </a:solidFill>
                <a:latin typeface="Arial" pitchFamily="34" charset="0"/>
                <a:ea typeface="ヒラギノ角ゴ Pro W3" pitchFamily="2" charset="-128"/>
              </a:defRPr>
            </a:lvl6pPr>
            <a:lvl7pPr marL="3140851" indent="-241604" eaLnBrk="0" fontAlgn="base" hangingPunct="0">
              <a:spcBef>
                <a:spcPct val="0"/>
              </a:spcBef>
              <a:spcAft>
                <a:spcPct val="0"/>
              </a:spcAft>
              <a:defRPr>
                <a:solidFill>
                  <a:schemeClr val="tx1"/>
                </a:solidFill>
                <a:latin typeface="Arial" pitchFamily="34" charset="0"/>
                <a:ea typeface="ヒラギノ角ゴ Pro W3" pitchFamily="2" charset="-128"/>
              </a:defRPr>
            </a:lvl7pPr>
            <a:lvl8pPr marL="3624059" indent="-241604" eaLnBrk="0" fontAlgn="base" hangingPunct="0">
              <a:spcBef>
                <a:spcPct val="0"/>
              </a:spcBef>
              <a:spcAft>
                <a:spcPct val="0"/>
              </a:spcAft>
              <a:defRPr>
                <a:solidFill>
                  <a:schemeClr val="tx1"/>
                </a:solidFill>
                <a:latin typeface="Arial" pitchFamily="34" charset="0"/>
                <a:ea typeface="ヒラギノ角ゴ Pro W3" pitchFamily="2" charset="-128"/>
              </a:defRPr>
            </a:lvl8pPr>
            <a:lvl9pPr marL="4107266" indent="-241604" eaLnBrk="0" fontAlgn="base" hangingPunct="0">
              <a:spcBef>
                <a:spcPct val="0"/>
              </a:spcBef>
              <a:spcAft>
                <a:spcPct val="0"/>
              </a:spcAft>
              <a:defRPr>
                <a:solidFill>
                  <a:schemeClr val="tx1"/>
                </a:solidFill>
                <a:latin typeface="Arial" pitchFamily="34" charset="0"/>
                <a:ea typeface="ヒラギノ角ゴ Pro W3" pitchFamily="2" charset="-128"/>
              </a:defRPr>
            </a:lvl9pPr>
          </a:lstStyle>
          <a:p>
            <a:fld id="{5E744F3B-A5A1-4ABB-ABF6-0A5E706F59BB}" type="slidenum">
              <a:rPr lang="en-US" altLang="en-US"/>
              <a:pPr/>
              <a:t>19</a:t>
            </a:fld>
            <a:endParaRPr lang="en-US" altLang="en-US"/>
          </a:p>
        </p:txBody>
      </p:sp>
    </p:spTree>
    <p:extLst>
      <p:ext uri="{BB962C8B-B14F-4D97-AF65-F5344CB8AC3E}">
        <p14:creationId xmlns:p14="http://schemas.microsoft.com/office/powerpoint/2010/main" val="63239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9438" y="777875"/>
            <a:ext cx="5864225" cy="3298825"/>
          </a:xfrm>
        </p:spPr>
      </p:sp>
      <p:sp>
        <p:nvSpPr>
          <p:cNvPr id="3" name="Notes Placeholder 2"/>
          <p:cNvSpPr>
            <a:spLocks noGrp="1"/>
          </p:cNvSpPr>
          <p:nvPr>
            <p:ph type="body" idx="1"/>
          </p:nvPr>
        </p:nvSpPr>
        <p:spPr/>
        <p:txBody>
          <a:bodyPr/>
          <a:lstStyle/>
          <a:p>
            <a:pPr eaLnBrk="1" hangingPunct="1">
              <a:spcBef>
                <a:spcPct val="0"/>
              </a:spcBef>
            </a:pPr>
            <a:r>
              <a:rPr lang="en-US" sz="1100" dirty="0">
                <a:solidFill>
                  <a:srgbClr val="393637"/>
                </a:solidFill>
                <a:ea typeface="Arial" pitchFamily="-89" charset="0"/>
                <a:cs typeface="Arial" pitchFamily="-89" charset="0"/>
              </a:rPr>
              <a:t>Introduce yourself and alert the participants to the presentation survey (will show the survey access info again at the end)</a:t>
            </a:r>
          </a:p>
        </p:txBody>
      </p:sp>
      <p:sp>
        <p:nvSpPr>
          <p:cNvPr id="4" name="Slide Number Placeholder 3"/>
          <p:cNvSpPr>
            <a:spLocks noGrp="1"/>
          </p:cNvSpPr>
          <p:nvPr>
            <p:ph type="sldNum" sz="quarter" idx="10"/>
          </p:nvPr>
        </p:nvSpPr>
        <p:spPr/>
        <p:txBody>
          <a:bodyPr/>
          <a:lstStyle/>
          <a:p>
            <a:fld id="{871708D1-4D3B-4D1B-8F39-D42ABCF3A36C}" type="slidenum">
              <a:rPr lang="en-US" smtClean="0"/>
              <a:pPr/>
              <a:t>2</a:t>
            </a:fld>
            <a:endParaRPr lang="en-US"/>
          </a:p>
        </p:txBody>
      </p:sp>
    </p:spTree>
    <p:extLst>
      <p:ext uri="{BB962C8B-B14F-4D97-AF65-F5344CB8AC3E}">
        <p14:creationId xmlns:p14="http://schemas.microsoft.com/office/powerpoint/2010/main" val="2294998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815975" y="1222375"/>
            <a:ext cx="5241925" cy="294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815975" y="4460531"/>
            <a:ext cx="5381625" cy="3695522"/>
          </a:xfrm>
        </p:spPr>
        <p:txBody>
          <a:bodyPr/>
          <a:lstStyle/>
          <a:p>
            <a:pPr>
              <a:defRPr/>
            </a:pPr>
            <a:endParaRPr lang="en-US" kern="0" dirty="0">
              <a:solidFill>
                <a:srgbClr val="393637"/>
              </a:solidFill>
              <a:latin typeface="Arial"/>
              <a:cs typeface="Arial"/>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2" charset="-128"/>
              </a:defRPr>
            </a:lvl1pPr>
            <a:lvl2pPr marL="785214" indent="-302005">
              <a:defRPr>
                <a:solidFill>
                  <a:schemeClr val="tx1"/>
                </a:solidFill>
                <a:latin typeface="Arial" pitchFamily="34" charset="0"/>
                <a:ea typeface="ヒラギノ角ゴ Pro W3" pitchFamily="2" charset="-128"/>
              </a:defRPr>
            </a:lvl2pPr>
            <a:lvl3pPr marL="1208020" indent="-241604">
              <a:defRPr>
                <a:solidFill>
                  <a:schemeClr val="tx1"/>
                </a:solidFill>
                <a:latin typeface="Arial" pitchFamily="34" charset="0"/>
                <a:ea typeface="ヒラギノ角ゴ Pro W3" pitchFamily="2" charset="-128"/>
              </a:defRPr>
            </a:lvl3pPr>
            <a:lvl4pPr marL="1691228" indent="-241604">
              <a:defRPr>
                <a:solidFill>
                  <a:schemeClr val="tx1"/>
                </a:solidFill>
                <a:latin typeface="Arial" pitchFamily="34" charset="0"/>
                <a:ea typeface="ヒラギノ角ゴ Pro W3" pitchFamily="2" charset="-128"/>
              </a:defRPr>
            </a:lvl4pPr>
            <a:lvl5pPr marL="2174435" indent="-241604">
              <a:defRPr>
                <a:solidFill>
                  <a:schemeClr val="tx1"/>
                </a:solidFill>
                <a:latin typeface="Arial" pitchFamily="34" charset="0"/>
                <a:ea typeface="ヒラギノ角ゴ Pro W3" pitchFamily="2" charset="-128"/>
              </a:defRPr>
            </a:lvl5pPr>
            <a:lvl6pPr marL="2657643" indent="-241604" eaLnBrk="0" fontAlgn="base" hangingPunct="0">
              <a:spcBef>
                <a:spcPct val="0"/>
              </a:spcBef>
              <a:spcAft>
                <a:spcPct val="0"/>
              </a:spcAft>
              <a:defRPr>
                <a:solidFill>
                  <a:schemeClr val="tx1"/>
                </a:solidFill>
                <a:latin typeface="Arial" pitchFamily="34" charset="0"/>
                <a:ea typeface="ヒラギノ角ゴ Pro W3" pitchFamily="2" charset="-128"/>
              </a:defRPr>
            </a:lvl6pPr>
            <a:lvl7pPr marL="3140851" indent="-241604" eaLnBrk="0" fontAlgn="base" hangingPunct="0">
              <a:spcBef>
                <a:spcPct val="0"/>
              </a:spcBef>
              <a:spcAft>
                <a:spcPct val="0"/>
              </a:spcAft>
              <a:defRPr>
                <a:solidFill>
                  <a:schemeClr val="tx1"/>
                </a:solidFill>
                <a:latin typeface="Arial" pitchFamily="34" charset="0"/>
                <a:ea typeface="ヒラギノ角ゴ Pro W3" pitchFamily="2" charset="-128"/>
              </a:defRPr>
            </a:lvl7pPr>
            <a:lvl8pPr marL="3624059" indent="-241604" eaLnBrk="0" fontAlgn="base" hangingPunct="0">
              <a:spcBef>
                <a:spcPct val="0"/>
              </a:spcBef>
              <a:spcAft>
                <a:spcPct val="0"/>
              </a:spcAft>
              <a:defRPr>
                <a:solidFill>
                  <a:schemeClr val="tx1"/>
                </a:solidFill>
                <a:latin typeface="Arial" pitchFamily="34" charset="0"/>
                <a:ea typeface="ヒラギノ角ゴ Pro W3" pitchFamily="2" charset="-128"/>
              </a:defRPr>
            </a:lvl8pPr>
            <a:lvl9pPr marL="4107266" indent="-241604" eaLnBrk="0" fontAlgn="base" hangingPunct="0">
              <a:spcBef>
                <a:spcPct val="0"/>
              </a:spcBef>
              <a:spcAft>
                <a:spcPct val="0"/>
              </a:spcAft>
              <a:defRPr>
                <a:solidFill>
                  <a:schemeClr val="tx1"/>
                </a:solidFill>
                <a:latin typeface="Arial" pitchFamily="34" charset="0"/>
                <a:ea typeface="ヒラギノ角ゴ Pro W3" pitchFamily="2" charset="-128"/>
              </a:defRPr>
            </a:lvl9pPr>
          </a:lstStyle>
          <a:p>
            <a:fld id="{5E744F3B-A5A1-4ABB-ABF6-0A5E706F59BB}" type="slidenum">
              <a:rPr lang="en-US" altLang="en-US"/>
              <a:pPr/>
              <a:t>20</a:t>
            </a:fld>
            <a:endParaRPr lang="en-US" altLang="en-US"/>
          </a:p>
        </p:txBody>
      </p:sp>
    </p:spTree>
    <p:extLst>
      <p:ext uri="{BB962C8B-B14F-4D97-AF65-F5344CB8AC3E}">
        <p14:creationId xmlns:p14="http://schemas.microsoft.com/office/powerpoint/2010/main" val="350862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580231" y="685978"/>
            <a:ext cx="5862638"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kern="0" dirty="0">
              <a:solidFill>
                <a:srgbClr val="393637"/>
              </a:solidFill>
              <a:latin typeface="Arial"/>
              <a:cs typeface="Arial"/>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2" charset="-128"/>
              </a:defRPr>
            </a:lvl1pPr>
            <a:lvl2pPr marL="785214" indent="-302005">
              <a:defRPr>
                <a:solidFill>
                  <a:schemeClr val="tx1"/>
                </a:solidFill>
                <a:latin typeface="Arial" pitchFamily="34" charset="0"/>
                <a:ea typeface="ヒラギノ角ゴ Pro W3" pitchFamily="2" charset="-128"/>
              </a:defRPr>
            </a:lvl2pPr>
            <a:lvl3pPr marL="1208020" indent="-241604">
              <a:defRPr>
                <a:solidFill>
                  <a:schemeClr val="tx1"/>
                </a:solidFill>
                <a:latin typeface="Arial" pitchFamily="34" charset="0"/>
                <a:ea typeface="ヒラギノ角ゴ Pro W3" pitchFamily="2" charset="-128"/>
              </a:defRPr>
            </a:lvl3pPr>
            <a:lvl4pPr marL="1691228" indent="-241604">
              <a:defRPr>
                <a:solidFill>
                  <a:schemeClr val="tx1"/>
                </a:solidFill>
                <a:latin typeface="Arial" pitchFamily="34" charset="0"/>
                <a:ea typeface="ヒラギノ角ゴ Pro W3" pitchFamily="2" charset="-128"/>
              </a:defRPr>
            </a:lvl4pPr>
            <a:lvl5pPr marL="2174435" indent="-241604">
              <a:defRPr>
                <a:solidFill>
                  <a:schemeClr val="tx1"/>
                </a:solidFill>
                <a:latin typeface="Arial" pitchFamily="34" charset="0"/>
                <a:ea typeface="ヒラギノ角ゴ Pro W3" pitchFamily="2" charset="-128"/>
              </a:defRPr>
            </a:lvl5pPr>
            <a:lvl6pPr marL="2657643" indent="-241604" eaLnBrk="0" fontAlgn="base" hangingPunct="0">
              <a:spcBef>
                <a:spcPct val="0"/>
              </a:spcBef>
              <a:spcAft>
                <a:spcPct val="0"/>
              </a:spcAft>
              <a:defRPr>
                <a:solidFill>
                  <a:schemeClr val="tx1"/>
                </a:solidFill>
                <a:latin typeface="Arial" pitchFamily="34" charset="0"/>
                <a:ea typeface="ヒラギノ角ゴ Pro W3" pitchFamily="2" charset="-128"/>
              </a:defRPr>
            </a:lvl6pPr>
            <a:lvl7pPr marL="3140851" indent="-241604" eaLnBrk="0" fontAlgn="base" hangingPunct="0">
              <a:spcBef>
                <a:spcPct val="0"/>
              </a:spcBef>
              <a:spcAft>
                <a:spcPct val="0"/>
              </a:spcAft>
              <a:defRPr>
                <a:solidFill>
                  <a:schemeClr val="tx1"/>
                </a:solidFill>
                <a:latin typeface="Arial" pitchFamily="34" charset="0"/>
                <a:ea typeface="ヒラギノ角ゴ Pro W3" pitchFamily="2" charset="-128"/>
              </a:defRPr>
            </a:lvl7pPr>
            <a:lvl8pPr marL="3624059" indent="-241604" eaLnBrk="0" fontAlgn="base" hangingPunct="0">
              <a:spcBef>
                <a:spcPct val="0"/>
              </a:spcBef>
              <a:spcAft>
                <a:spcPct val="0"/>
              </a:spcAft>
              <a:defRPr>
                <a:solidFill>
                  <a:schemeClr val="tx1"/>
                </a:solidFill>
                <a:latin typeface="Arial" pitchFamily="34" charset="0"/>
                <a:ea typeface="ヒラギノ角ゴ Pro W3" pitchFamily="2" charset="-128"/>
              </a:defRPr>
            </a:lvl8pPr>
            <a:lvl9pPr marL="4107266" indent="-241604" eaLnBrk="0" fontAlgn="base" hangingPunct="0">
              <a:spcBef>
                <a:spcPct val="0"/>
              </a:spcBef>
              <a:spcAft>
                <a:spcPct val="0"/>
              </a:spcAft>
              <a:defRPr>
                <a:solidFill>
                  <a:schemeClr val="tx1"/>
                </a:solidFill>
                <a:latin typeface="Arial" pitchFamily="34" charset="0"/>
                <a:ea typeface="ヒラギノ角ゴ Pro W3" pitchFamily="2" charset="-128"/>
              </a:defRPr>
            </a:lvl9pPr>
          </a:lstStyle>
          <a:p>
            <a:fld id="{5E744F3B-A5A1-4ABB-ABF6-0A5E706F59BB}" type="slidenum">
              <a:rPr lang="en-US" altLang="en-US"/>
              <a:pPr/>
              <a:t>21</a:t>
            </a:fld>
            <a:endParaRPr lang="en-US" altLang="en-US"/>
          </a:p>
        </p:txBody>
      </p:sp>
    </p:spTree>
    <p:extLst>
      <p:ext uri="{BB962C8B-B14F-4D97-AF65-F5344CB8AC3E}">
        <p14:creationId xmlns:p14="http://schemas.microsoft.com/office/powerpoint/2010/main" val="301438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580231" y="685978"/>
            <a:ext cx="5862638"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kern="0" dirty="0">
              <a:solidFill>
                <a:srgbClr val="393637"/>
              </a:solidFill>
              <a:latin typeface="Arial"/>
              <a:cs typeface="Arial"/>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2" charset="-128"/>
              </a:defRPr>
            </a:lvl1pPr>
            <a:lvl2pPr marL="785214" indent="-302005">
              <a:defRPr>
                <a:solidFill>
                  <a:schemeClr val="tx1"/>
                </a:solidFill>
                <a:latin typeface="Arial" pitchFamily="34" charset="0"/>
                <a:ea typeface="ヒラギノ角ゴ Pro W3" pitchFamily="2" charset="-128"/>
              </a:defRPr>
            </a:lvl2pPr>
            <a:lvl3pPr marL="1208020" indent="-241604">
              <a:defRPr>
                <a:solidFill>
                  <a:schemeClr val="tx1"/>
                </a:solidFill>
                <a:latin typeface="Arial" pitchFamily="34" charset="0"/>
                <a:ea typeface="ヒラギノ角ゴ Pro W3" pitchFamily="2" charset="-128"/>
              </a:defRPr>
            </a:lvl3pPr>
            <a:lvl4pPr marL="1691228" indent="-241604">
              <a:defRPr>
                <a:solidFill>
                  <a:schemeClr val="tx1"/>
                </a:solidFill>
                <a:latin typeface="Arial" pitchFamily="34" charset="0"/>
                <a:ea typeface="ヒラギノ角ゴ Pro W3" pitchFamily="2" charset="-128"/>
              </a:defRPr>
            </a:lvl4pPr>
            <a:lvl5pPr marL="2174435" indent="-241604">
              <a:defRPr>
                <a:solidFill>
                  <a:schemeClr val="tx1"/>
                </a:solidFill>
                <a:latin typeface="Arial" pitchFamily="34" charset="0"/>
                <a:ea typeface="ヒラギノ角ゴ Pro W3" pitchFamily="2" charset="-128"/>
              </a:defRPr>
            </a:lvl5pPr>
            <a:lvl6pPr marL="2657643" indent="-241604" eaLnBrk="0" fontAlgn="base" hangingPunct="0">
              <a:spcBef>
                <a:spcPct val="0"/>
              </a:spcBef>
              <a:spcAft>
                <a:spcPct val="0"/>
              </a:spcAft>
              <a:defRPr>
                <a:solidFill>
                  <a:schemeClr val="tx1"/>
                </a:solidFill>
                <a:latin typeface="Arial" pitchFamily="34" charset="0"/>
                <a:ea typeface="ヒラギノ角ゴ Pro W3" pitchFamily="2" charset="-128"/>
              </a:defRPr>
            </a:lvl6pPr>
            <a:lvl7pPr marL="3140851" indent="-241604" eaLnBrk="0" fontAlgn="base" hangingPunct="0">
              <a:spcBef>
                <a:spcPct val="0"/>
              </a:spcBef>
              <a:spcAft>
                <a:spcPct val="0"/>
              </a:spcAft>
              <a:defRPr>
                <a:solidFill>
                  <a:schemeClr val="tx1"/>
                </a:solidFill>
                <a:latin typeface="Arial" pitchFamily="34" charset="0"/>
                <a:ea typeface="ヒラギノ角ゴ Pro W3" pitchFamily="2" charset="-128"/>
              </a:defRPr>
            </a:lvl7pPr>
            <a:lvl8pPr marL="3624059" indent="-241604" eaLnBrk="0" fontAlgn="base" hangingPunct="0">
              <a:spcBef>
                <a:spcPct val="0"/>
              </a:spcBef>
              <a:spcAft>
                <a:spcPct val="0"/>
              </a:spcAft>
              <a:defRPr>
                <a:solidFill>
                  <a:schemeClr val="tx1"/>
                </a:solidFill>
                <a:latin typeface="Arial" pitchFamily="34" charset="0"/>
                <a:ea typeface="ヒラギノ角ゴ Pro W3" pitchFamily="2" charset="-128"/>
              </a:defRPr>
            </a:lvl8pPr>
            <a:lvl9pPr marL="4107266" indent="-241604" eaLnBrk="0" fontAlgn="base" hangingPunct="0">
              <a:spcBef>
                <a:spcPct val="0"/>
              </a:spcBef>
              <a:spcAft>
                <a:spcPct val="0"/>
              </a:spcAft>
              <a:defRPr>
                <a:solidFill>
                  <a:schemeClr val="tx1"/>
                </a:solidFill>
                <a:latin typeface="Arial" pitchFamily="34" charset="0"/>
                <a:ea typeface="ヒラギノ角ゴ Pro W3" pitchFamily="2" charset="-128"/>
              </a:defRPr>
            </a:lvl9pPr>
          </a:lstStyle>
          <a:p>
            <a:fld id="{5E744F3B-A5A1-4ABB-ABF6-0A5E706F59BB}" type="slidenum">
              <a:rPr lang="en-US" altLang="en-US"/>
              <a:pPr/>
              <a:t>22</a:t>
            </a:fld>
            <a:endParaRPr lang="en-US" altLang="en-US"/>
          </a:p>
        </p:txBody>
      </p:sp>
    </p:spTree>
    <p:extLst>
      <p:ext uri="{BB962C8B-B14F-4D97-AF65-F5344CB8AC3E}">
        <p14:creationId xmlns:p14="http://schemas.microsoft.com/office/powerpoint/2010/main" val="2150737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9438" y="685800"/>
            <a:ext cx="5864225" cy="3298825"/>
          </a:xfrm>
        </p:spPr>
      </p:sp>
      <p:sp>
        <p:nvSpPr>
          <p:cNvPr id="3" name="Notes Placeholder 2"/>
          <p:cNvSpPr>
            <a:spLocks noGrp="1"/>
          </p:cNvSpPr>
          <p:nvPr>
            <p:ph type="body" idx="1"/>
          </p:nvPr>
        </p:nvSpPr>
        <p:spPr/>
        <p:txBody>
          <a:bodyPr/>
          <a:lstStyle/>
          <a:p>
            <a:pPr eaLnBrk="1" hangingPunct="1">
              <a:spcBef>
                <a:spcPct val="0"/>
              </a:spcBef>
            </a:pPr>
            <a:r>
              <a:rPr lang="en-US" sz="1100" dirty="0">
                <a:solidFill>
                  <a:srgbClr val="393637"/>
                </a:solidFill>
                <a:ea typeface="Arial" pitchFamily="-89" charset="0"/>
                <a:cs typeface="Arial" pitchFamily="-89" charset="0"/>
              </a:rPr>
              <a:t>Your feedback is important to me and CBDCE – please complete the survey to let me know your thoughts about the presentation!</a:t>
            </a:r>
          </a:p>
        </p:txBody>
      </p:sp>
      <p:sp>
        <p:nvSpPr>
          <p:cNvPr id="4" name="Slide Number Placeholder 3"/>
          <p:cNvSpPr>
            <a:spLocks noGrp="1"/>
          </p:cNvSpPr>
          <p:nvPr>
            <p:ph type="sldNum" sz="quarter" idx="10"/>
          </p:nvPr>
        </p:nvSpPr>
        <p:spPr/>
        <p:txBody>
          <a:bodyPr/>
          <a:lstStyle/>
          <a:p>
            <a:fld id="{871708D1-4D3B-4D1B-8F39-D42ABCF3A36C}" type="slidenum">
              <a:rPr lang="en-US" smtClean="0"/>
              <a:pPr/>
              <a:t>23</a:t>
            </a:fld>
            <a:endParaRPr lang="en-US"/>
          </a:p>
        </p:txBody>
      </p:sp>
    </p:spTree>
    <p:extLst>
      <p:ext uri="{BB962C8B-B14F-4D97-AF65-F5344CB8AC3E}">
        <p14:creationId xmlns:p14="http://schemas.microsoft.com/office/powerpoint/2010/main" val="1969149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9438" y="685800"/>
            <a:ext cx="5864225" cy="3298825"/>
          </a:xfrm>
        </p:spPr>
      </p:sp>
      <p:sp>
        <p:nvSpPr>
          <p:cNvPr id="3" name="Notes Placeholder 2"/>
          <p:cNvSpPr>
            <a:spLocks noGrp="1"/>
          </p:cNvSpPr>
          <p:nvPr>
            <p:ph type="body" idx="1"/>
          </p:nvPr>
        </p:nvSpPr>
        <p:spPr/>
        <p:txBody>
          <a:bodyPr/>
          <a:lstStyle/>
          <a:p>
            <a:pPr eaLnBrk="1" hangingPunct="1">
              <a:spcBef>
                <a:spcPct val="0"/>
              </a:spcBef>
            </a:pPr>
            <a:endParaRPr lang="en-US" sz="1100" dirty="0">
              <a:solidFill>
                <a:srgbClr val="393637"/>
              </a:solidFill>
              <a:ea typeface="Arial" pitchFamily="-89" charset="0"/>
              <a:cs typeface="Arial" pitchFamily="-89" charset="0"/>
            </a:endParaRPr>
          </a:p>
        </p:txBody>
      </p:sp>
      <p:sp>
        <p:nvSpPr>
          <p:cNvPr id="4" name="Slide Number Placeholder 3"/>
          <p:cNvSpPr>
            <a:spLocks noGrp="1"/>
          </p:cNvSpPr>
          <p:nvPr>
            <p:ph type="sldNum" sz="quarter" idx="10"/>
          </p:nvPr>
        </p:nvSpPr>
        <p:spPr/>
        <p:txBody>
          <a:bodyPr/>
          <a:lstStyle/>
          <a:p>
            <a:fld id="{871708D1-4D3B-4D1B-8F39-D42ABCF3A36C}" type="slidenum">
              <a:rPr lang="en-US" smtClean="0"/>
              <a:pPr/>
              <a:t>24</a:t>
            </a:fld>
            <a:endParaRPr lang="en-US"/>
          </a:p>
        </p:txBody>
      </p:sp>
    </p:spTree>
    <p:extLst>
      <p:ext uri="{BB962C8B-B14F-4D97-AF65-F5344CB8AC3E}">
        <p14:creationId xmlns:p14="http://schemas.microsoft.com/office/powerpoint/2010/main" val="3378483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815975"/>
            <a:ext cx="5862637" cy="3298825"/>
          </a:xfrm>
        </p:spPr>
      </p:sp>
      <p:sp>
        <p:nvSpPr>
          <p:cNvPr id="3" name="Notes Placeholder 2"/>
          <p:cNvSpPr>
            <a:spLocks noGrp="1"/>
          </p:cNvSpPr>
          <p:nvPr>
            <p:ph type="body" idx="1"/>
          </p:nvPr>
        </p:nvSpPr>
        <p:spPr/>
        <p:txBody>
          <a:bodyPr/>
          <a:lstStyle/>
          <a:p>
            <a:pPr defTabSz="977065">
              <a:defRPr/>
            </a:pPr>
            <a:r>
              <a:rPr lang="en-US" sz="1100" dirty="0">
                <a:ea typeface="ＭＳ Ｐゴシック" pitchFamily="-89" charset="-128"/>
                <a:cs typeface="ＭＳ Ｐゴシック" pitchFamily="-89" charset="-128"/>
              </a:rPr>
              <a:t>These are extra slides that you can use to support your reasons to become a CDCES.  Use as you wish.</a:t>
            </a:r>
          </a:p>
          <a:p>
            <a:endParaRPr lang="en-US" kern="0" dirty="0">
              <a:solidFill>
                <a:srgbClr val="393637"/>
              </a:solidFill>
              <a:latin typeface="Arial"/>
              <a:cs typeface="Arial"/>
            </a:endParaRPr>
          </a:p>
        </p:txBody>
      </p:sp>
      <p:sp>
        <p:nvSpPr>
          <p:cNvPr id="4" name="Slide Number Placeholder 3"/>
          <p:cNvSpPr>
            <a:spLocks noGrp="1"/>
          </p:cNvSpPr>
          <p:nvPr>
            <p:ph type="sldNum" sz="quarter" idx="10"/>
          </p:nvPr>
        </p:nvSpPr>
        <p:spPr/>
        <p:txBody>
          <a:bodyPr/>
          <a:lstStyle/>
          <a:p>
            <a:fld id="{871708D1-4D3B-4D1B-8F39-D42ABCF3A36C}" type="slidenum">
              <a:rPr lang="en-US" smtClean="0"/>
              <a:pPr/>
              <a:t>25</a:t>
            </a:fld>
            <a:endParaRPr lang="en-US"/>
          </a:p>
        </p:txBody>
      </p:sp>
    </p:spTree>
    <p:extLst>
      <p:ext uri="{BB962C8B-B14F-4D97-AF65-F5344CB8AC3E}">
        <p14:creationId xmlns:p14="http://schemas.microsoft.com/office/powerpoint/2010/main" val="1343406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580231" y="685978"/>
            <a:ext cx="5862638"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2" charset="-128"/>
              </a:defRPr>
            </a:lvl1pPr>
            <a:lvl2pPr marL="785214" indent="-302005">
              <a:defRPr>
                <a:solidFill>
                  <a:schemeClr val="tx1"/>
                </a:solidFill>
                <a:latin typeface="Arial" pitchFamily="34" charset="0"/>
                <a:ea typeface="ヒラギノ角ゴ Pro W3" pitchFamily="2" charset="-128"/>
              </a:defRPr>
            </a:lvl2pPr>
            <a:lvl3pPr marL="1208020" indent="-241604">
              <a:defRPr>
                <a:solidFill>
                  <a:schemeClr val="tx1"/>
                </a:solidFill>
                <a:latin typeface="Arial" pitchFamily="34" charset="0"/>
                <a:ea typeface="ヒラギノ角ゴ Pro W3" pitchFamily="2" charset="-128"/>
              </a:defRPr>
            </a:lvl3pPr>
            <a:lvl4pPr marL="1691228" indent="-241604">
              <a:defRPr>
                <a:solidFill>
                  <a:schemeClr val="tx1"/>
                </a:solidFill>
                <a:latin typeface="Arial" pitchFamily="34" charset="0"/>
                <a:ea typeface="ヒラギノ角ゴ Pro W3" pitchFamily="2" charset="-128"/>
              </a:defRPr>
            </a:lvl4pPr>
            <a:lvl5pPr marL="2174435" indent="-241604">
              <a:defRPr>
                <a:solidFill>
                  <a:schemeClr val="tx1"/>
                </a:solidFill>
                <a:latin typeface="Arial" pitchFamily="34" charset="0"/>
                <a:ea typeface="ヒラギノ角ゴ Pro W3" pitchFamily="2" charset="-128"/>
              </a:defRPr>
            </a:lvl5pPr>
            <a:lvl6pPr marL="2657643" indent="-241604" eaLnBrk="0" fontAlgn="base" hangingPunct="0">
              <a:spcBef>
                <a:spcPct val="0"/>
              </a:spcBef>
              <a:spcAft>
                <a:spcPct val="0"/>
              </a:spcAft>
              <a:defRPr>
                <a:solidFill>
                  <a:schemeClr val="tx1"/>
                </a:solidFill>
                <a:latin typeface="Arial" pitchFamily="34" charset="0"/>
                <a:ea typeface="ヒラギノ角ゴ Pro W3" pitchFamily="2" charset="-128"/>
              </a:defRPr>
            </a:lvl6pPr>
            <a:lvl7pPr marL="3140851" indent="-241604" eaLnBrk="0" fontAlgn="base" hangingPunct="0">
              <a:spcBef>
                <a:spcPct val="0"/>
              </a:spcBef>
              <a:spcAft>
                <a:spcPct val="0"/>
              </a:spcAft>
              <a:defRPr>
                <a:solidFill>
                  <a:schemeClr val="tx1"/>
                </a:solidFill>
                <a:latin typeface="Arial" pitchFamily="34" charset="0"/>
                <a:ea typeface="ヒラギノ角ゴ Pro W3" pitchFamily="2" charset="-128"/>
              </a:defRPr>
            </a:lvl7pPr>
            <a:lvl8pPr marL="3624059" indent="-241604" eaLnBrk="0" fontAlgn="base" hangingPunct="0">
              <a:spcBef>
                <a:spcPct val="0"/>
              </a:spcBef>
              <a:spcAft>
                <a:spcPct val="0"/>
              </a:spcAft>
              <a:defRPr>
                <a:solidFill>
                  <a:schemeClr val="tx1"/>
                </a:solidFill>
                <a:latin typeface="Arial" pitchFamily="34" charset="0"/>
                <a:ea typeface="ヒラギノ角ゴ Pro W3" pitchFamily="2" charset="-128"/>
              </a:defRPr>
            </a:lvl8pPr>
            <a:lvl9pPr marL="4107266" indent="-241604" eaLnBrk="0" fontAlgn="base" hangingPunct="0">
              <a:spcBef>
                <a:spcPct val="0"/>
              </a:spcBef>
              <a:spcAft>
                <a:spcPct val="0"/>
              </a:spcAft>
              <a:defRPr>
                <a:solidFill>
                  <a:schemeClr val="tx1"/>
                </a:solidFill>
                <a:latin typeface="Arial" pitchFamily="34" charset="0"/>
                <a:ea typeface="ヒラギノ角ゴ Pro W3" pitchFamily="2" charset="-128"/>
              </a:defRPr>
            </a:lvl9pPr>
          </a:lstStyle>
          <a:p>
            <a:fld id="{0C925882-E6E1-40ED-88BF-0455261710B6}" type="slidenum">
              <a:rPr lang="en-US" altLang="en-US"/>
              <a:pPr/>
              <a:t>26</a:t>
            </a:fld>
            <a:endParaRPr lang="en-US" altLang="en-US"/>
          </a:p>
        </p:txBody>
      </p:sp>
    </p:spTree>
    <p:extLst>
      <p:ext uri="{BB962C8B-B14F-4D97-AF65-F5344CB8AC3E}">
        <p14:creationId xmlns:p14="http://schemas.microsoft.com/office/powerpoint/2010/main" val="1185219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8207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708D1-4D3B-4D1B-8F39-D42ABCF3A36C}" type="slidenum">
              <a:rPr lang="en-US" smtClean="0"/>
              <a:pPr/>
              <a:t>27</a:t>
            </a:fld>
            <a:endParaRPr lang="en-US"/>
          </a:p>
        </p:txBody>
      </p:sp>
    </p:spTree>
    <p:extLst>
      <p:ext uri="{BB962C8B-B14F-4D97-AF65-F5344CB8AC3E}">
        <p14:creationId xmlns:p14="http://schemas.microsoft.com/office/powerpoint/2010/main" val="251668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031875" y="900113"/>
            <a:ext cx="5124450" cy="2882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a:t>
            </a:r>
            <a:r>
              <a:rPr lang="en-US" altLang="en-US" baseline="0" dirty="0"/>
              <a:t> 2020, both the name of the organization and credential was changed.</a:t>
            </a:r>
            <a:endParaRPr lang="en-US" altLang="en-US" dirty="0"/>
          </a:p>
        </p:txBody>
      </p:sp>
      <p:sp>
        <p:nvSpPr>
          <p:cNvPr id="9220"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2" charset="-128"/>
              </a:defRPr>
            </a:lvl1pPr>
            <a:lvl2pPr marL="784966" indent="-301911">
              <a:defRPr>
                <a:solidFill>
                  <a:schemeClr val="tx1"/>
                </a:solidFill>
                <a:latin typeface="Arial" pitchFamily="34" charset="0"/>
                <a:ea typeface="ヒラギノ角ゴ Pro W3" pitchFamily="2" charset="-128"/>
              </a:defRPr>
            </a:lvl2pPr>
            <a:lvl3pPr marL="1207643" indent="-241529">
              <a:defRPr>
                <a:solidFill>
                  <a:schemeClr val="tx1"/>
                </a:solidFill>
                <a:latin typeface="Arial" pitchFamily="34" charset="0"/>
                <a:ea typeface="ヒラギノ角ゴ Pro W3" pitchFamily="2" charset="-128"/>
              </a:defRPr>
            </a:lvl3pPr>
            <a:lvl4pPr marL="1690698" indent="-241529">
              <a:defRPr>
                <a:solidFill>
                  <a:schemeClr val="tx1"/>
                </a:solidFill>
                <a:latin typeface="Arial" pitchFamily="34" charset="0"/>
                <a:ea typeface="ヒラギノ角ゴ Pro W3" pitchFamily="2" charset="-128"/>
              </a:defRPr>
            </a:lvl4pPr>
            <a:lvl5pPr marL="2173754" indent="-241529">
              <a:defRPr>
                <a:solidFill>
                  <a:schemeClr val="tx1"/>
                </a:solidFill>
                <a:latin typeface="Arial" pitchFamily="34" charset="0"/>
                <a:ea typeface="ヒラギノ角ゴ Pro W3" pitchFamily="2" charset="-128"/>
              </a:defRPr>
            </a:lvl5pPr>
            <a:lvl6pPr marL="2656812" indent="-241529" eaLnBrk="0" fontAlgn="base" hangingPunct="0">
              <a:spcBef>
                <a:spcPct val="0"/>
              </a:spcBef>
              <a:spcAft>
                <a:spcPct val="0"/>
              </a:spcAft>
              <a:defRPr>
                <a:solidFill>
                  <a:schemeClr val="tx1"/>
                </a:solidFill>
                <a:latin typeface="Arial" pitchFamily="34" charset="0"/>
                <a:ea typeface="ヒラギノ角ゴ Pro W3" pitchFamily="2" charset="-128"/>
              </a:defRPr>
            </a:lvl6pPr>
            <a:lvl7pPr marL="3139869" indent="-241529" eaLnBrk="0" fontAlgn="base" hangingPunct="0">
              <a:spcBef>
                <a:spcPct val="0"/>
              </a:spcBef>
              <a:spcAft>
                <a:spcPct val="0"/>
              </a:spcAft>
              <a:defRPr>
                <a:solidFill>
                  <a:schemeClr val="tx1"/>
                </a:solidFill>
                <a:latin typeface="Arial" pitchFamily="34" charset="0"/>
                <a:ea typeface="ヒラギノ角ゴ Pro W3" pitchFamily="2" charset="-128"/>
              </a:defRPr>
            </a:lvl7pPr>
            <a:lvl8pPr marL="3622928" indent="-241529" eaLnBrk="0" fontAlgn="base" hangingPunct="0">
              <a:spcBef>
                <a:spcPct val="0"/>
              </a:spcBef>
              <a:spcAft>
                <a:spcPct val="0"/>
              </a:spcAft>
              <a:defRPr>
                <a:solidFill>
                  <a:schemeClr val="tx1"/>
                </a:solidFill>
                <a:latin typeface="Arial" pitchFamily="34" charset="0"/>
                <a:ea typeface="ヒラギノ角ゴ Pro W3" pitchFamily="2" charset="-128"/>
              </a:defRPr>
            </a:lvl8pPr>
            <a:lvl9pPr marL="4105980" indent="-241529" eaLnBrk="0" fontAlgn="base" hangingPunct="0">
              <a:spcBef>
                <a:spcPct val="0"/>
              </a:spcBef>
              <a:spcAft>
                <a:spcPct val="0"/>
              </a:spcAft>
              <a:defRPr>
                <a:solidFill>
                  <a:schemeClr val="tx1"/>
                </a:solidFill>
                <a:latin typeface="Arial" pitchFamily="34" charset="0"/>
                <a:ea typeface="ヒラギノ角ゴ Pro W3" pitchFamily="2" charset="-128"/>
              </a:defRPr>
            </a:lvl9pPr>
          </a:lstStyle>
          <a:p>
            <a:fld id="{3FEAF428-3716-45E3-9DD1-8DCF32888FE4}" type="slidenum">
              <a:rPr lang="en-US" altLang="en-US"/>
              <a:pPr/>
              <a:t>3</a:t>
            </a:fld>
            <a:endParaRPr lang="en-US" altLang="en-US"/>
          </a:p>
        </p:txBody>
      </p:sp>
    </p:spTree>
    <p:extLst>
      <p:ext uri="{BB962C8B-B14F-4D97-AF65-F5344CB8AC3E}">
        <p14:creationId xmlns:p14="http://schemas.microsoft.com/office/powerpoint/2010/main" val="261092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89" charset="-128"/>
                <a:cs typeface="ＭＳ Ｐゴシック" pitchFamily="-89" charset="-128"/>
              </a:rPr>
              <a:t>Continuing increase in the prevalence of diabetes and the need for more health professionals specializing in diabetes. This does not include global OUS (Outside the US). Other countries are also seeing exponential growth in diabetes prevalence.  </a:t>
            </a:r>
          </a:p>
          <a:p>
            <a:endParaRPr lang="en-US" dirty="0"/>
          </a:p>
        </p:txBody>
      </p:sp>
      <p:sp>
        <p:nvSpPr>
          <p:cNvPr id="4" name="Slide Number Placeholder 3"/>
          <p:cNvSpPr>
            <a:spLocks noGrp="1"/>
          </p:cNvSpPr>
          <p:nvPr>
            <p:ph type="sldNum" sz="quarter" idx="5"/>
          </p:nvPr>
        </p:nvSpPr>
        <p:spPr/>
        <p:txBody>
          <a:bodyPr/>
          <a:lstStyle/>
          <a:p>
            <a:fld id="{5BDAE311-5340-47A3-BFD7-1B030151B468}" type="slidenum">
              <a:rPr lang="en-US" smtClean="0"/>
              <a:t>4</a:t>
            </a:fld>
            <a:endParaRPr lang="en-US"/>
          </a:p>
        </p:txBody>
      </p:sp>
    </p:spTree>
    <p:extLst>
      <p:ext uri="{BB962C8B-B14F-4D97-AF65-F5344CB8AC3E}">
        <p14:creationId xmlns:p14="http://schemas.microsoft.com/office/powerpoint/2010/main" val="57262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89" charset="-128"/>
                <a:cs typeface="ＭＳ Ｐゴシック" pitchFamily="-89" charset="-128"/>
              </a:rPr>
              <a:t>Visual representation of increase of diabetes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97828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298450"/>
            <a:ext cx="4714875" cy="2652713"/>
          </a:xfrm>
        </p:spPr>
      </p:sp>
      <p:sp>
        <p:nvSpPr>
          <p:cNvPr id="3" name="Notes Placeholder 2"/>
          <p:cNvSpPr>
            <a:spLocks noGrp="1"/>
          </p:cNvSpPr>
          <p:nvPr>
            <p:ph type="body" idx="1"/>
          </p:nvPr>
        </p:nvSpPr>
        <p:spPr>
          <a:xfrm>
            <a:off x="377227" y="3147730"/>
            <a:ext cx="6231392" cy="5841672"/>
          </a:xfrm>
        </p:spPr>
        <p:txBody>
          <a:bodyPr/>
          <a:lstStyle/>
          <a:p>
            <a:r>
              <a:rPr lang="en-US" sz="1100" b="1" dirty="0"/>
              <a:t>Main point of this slide </a:t>
            </a:r>
            <a:endParaRPr lang="en-US" sz="1100" dirty="0"/>
          </a:p>
          <a:p>
            <a:pPr marL="193614" indent="-193614">
              <a:buFont typeface="Arial" panose="020B0604020202020204" pitchFamily="34" charset="0"/>
              <a:buChar char="•"/>
            </a:pPr>
            <a:r>
              <a:rPr lang="en-US" sz="1100" dirty="0"/>
              <a:t>Diabetes Self Management education and support (aka DSMES or diabetes education) is a component of standard diabetes care. Referrals for DSMES are recommended for quality diabetes care.</a:t>
            </a:r>
          </a:p>
          <a:p>
            <a:r>
              <a:rPr lang="en-US" sz="1100" b="1" dirty="0"/>
              <a:t>FYI Notes:</a:t>
            </a:r>
            <a:endParaRPr lang="en-US" sz="1100" dirty="0"/>
          </a:p>
          <a:p>
            <a:pPr marL="186678" indent="-186678">
              <a:buFont typeface="Arial" panose="020B0604020202020204" pitchFamily="34" charset="0"/>
              <a:buChar char="•"/>
            </a:pPr>
            <a:r>
              <a:rPr lang="en-US" sz="1100" dirty="0"/>
              <a:t>Updated annually, the American Diabetes Association’s Standards of Medical Care in Diabetes provides clinicians and others with the components of diabetes care, general treatment goals and tools to evaluate the quality of care. It is published every January as a supplement to </a:t>
            </a:r>
            <a:r>
              <a:rPr lang="en-US" sz="1100" i="1" dirty="0"/>
              <a:t>Diabetes Care. </a:t>
            </a:r>
            <a:r>
              <a:rPr lang="en-US" sz="1100" dirty="0"/>
              <a:t>ADA provides complimentary access.  </a:t>
            </a:r>
          </a:p>
          <a:p>
            <a:pPr marL="186678" indent="-186678">
              <a:buFont typeface="Arial" panose="020B0604020202020204" pitchFamily="34" charset="0"/>
              <a:buChar char="•"/>
            </a:pPr>
            <a:r>
              <a:rPr lang="en-US" sz="1100" dirty="0"/>
              <a:t>The introduction to the 2025 Standards of Care begins: “</a:t>
            </a:r>
            <a:r>
              <a:rPr lang="en-US" sz="1100" i="1" dirty="0"/>
              <a:t>Diabetes is a complex, chronic illness requiring continuous medical care with multifactorial risk-reduction strategies beyond glycemic control. </a:t>
            </a:r>
            <a:r>
              <a:rPr lang="en-US" sz="1100" b="1" i="1" dirty="0"/>
              <a:t>Ongoing patient self-management education and support are critical to preventing acute complications and reducing the risk of long-term complications.</a:t>
            </a:r>
            <a:r>
              <a:rPr lang="en-US" sz="1100" i="1" dirty="0"/>
              <a:t> Significant evidence exists that supports a range of intervention to improve diabetes outcomes…” </a:t>
            </a:r>
          </a:p>
          <a:p>
            <a:pPr marL="186678" indent="-186678">
              <a:buFont typeface="Arial" panose="020B0604020202020204" pitchFamily="34" charset="0"/>
              <a:buChar char="•"/>
            </a:pPr>
            <a:r>
              <a:rPr lang="en-US" altLang="en-US" sz="1100" dirty="0"/>
              <a:t>Seven national health organizations have published a position statement to define </a:t>
            </a:r>
            <a:r>
              <a:rPr lang="en-US" altLang="en-US" sz="1100" u="sng" dirty="0"/>
              <a:t>when</a:t>
            </a:r>
            <a:r>
              <a:rPr lang="en-US" altLang="en-US" sz="1100" dirty="0"/>
              <a:t> DSMES should be provided for type 2 diabetes and </a:t>
            </a:r>
            <a:r>
              <a:rPr lang="en-US" altLang="en-US" sz="1100" u="sng" dirty="0"/>
              <a:t>what</a:t>
            </a:r>
            <a:r>
              <a:rPr lang="en-US" altLang="en-US" sz="1100" dirty="0"/>
              <a:t> is included at each of the time points for quality diabetes care. Many of the recommendations are appropriate for other types of diabetes. The 7 organizations are the American Diabetes Association, the Association of Diabetes Care &amp; Education Specialists, the Academy of Nutrition and Dietetics, the American Academy of Family Physicians, the American Academy of PAs, the American Association of Nurse Practitioners, and the American Pharmacists Association. Additionally, the Certification Board for Diabetes Care and Education (CBDCE) supports the position statement and its implementation. </a:t>
            </a:r>
            <a:endParaRPr lang="en-US" sz="1100" dirty="0"/>
          </a:p>
          <a:p>
            <a:pPr marL="186678" indent="-186678" defTabSz="995614">
              <a:buFont typeface="Arial" panose="020B0604020202020204" pitchFamily="34" charset="0"/>
              <a:buChar char="•"/>
              <a:defRPr/>
            </a:pPr>
            <a:r>
              <a:rPr lang="en-US" sz="1100" b="1" dirty="0"/>
              <a:t>The Joint Position Statement notes the 4 critical times as: (1) at diagnosis; (2) during the annual assessment; (3) when new complicating factors occur; and (4) when transitions occur </a:t>
            </a:r>
          </a:p>
          <a:p>
            <a:pPr marL="186678" indent="-186678" defTabSz="995614">
              <a:buFont typeface="Arial" panose="020B0604020202020204" pitchFamily="34" charset="0"/>
              <a:buChar char="•"/>
              <a:defRPr/>
            </a:pPr>
            <a:r>
              <a:rPr lang="en-US" altLang="en-US" sz="1100" dirty="0"/>
              <a:t>The Joint Position Statement on DSMES includes an algorithm that describes specifics of when and what DSMES should be provided; thus helping to clarify and guide referral for DSMES. It includes a checklist of when to refer and a checklist of needed education and support for clinical, psychosocial, and behavioral aspects of diabetes care. The algorithm can be reproduced as a stand alone document as an easily available resource.  </a:t>
            </a:r>
          </a:p>
          <a:p>
            <a:r>
              <a:rPr lang="en-US" sz="1100" b="1" dirty="0"/>
              <a:t>Resources</a:t>
            </a:r>
            <a:endParaRPr lang="en-US" sz="1100" dirty="0"/>
          </a:p>
          <a:p>
            <a:pPr lvl="0"/>
            <a:r>
              <a:rPr lang="en-US" sz="1100" dirty="0"/>
              <a:t>ADA Standards of Medical Care in Diabetes. </a:t>
            </a:r>
            <a:r>
              <a:rPr lang="en-US" sz="1100" i="1" dirty="0"/>
              <a:t>Diabetes Care</a:t>
            </a:r>
            <a:r>
              <a:rPr lang="en-US" sz="1100" dirty="0"/>
              <a:t> (2025): https://diabetesjournals.org/care/issue/48/Supplement_1</a:t>
            </a:r>
            <a:endParaRPr lang="en-US" sz="1100" dirty="0">
              <a:hlinkClick r:id="rId3"/>
            </a:endParaRPr>
          </a:p>
        </p:txBody>
      </p:sp>
      <p:sp>
        <p:nvSpPr>
          <p:cNvPr id="4" name="Slide Number Placeholder 3"/>
          <p:cNvSpPr>
            <a:spLocks noGrp="1"/>
          </p:cNvSpPr>
          <p:nvPr>
            <p:ph type="sldNum" sz="quarter" idx="10"/>
          </p:nvPr>
        </p:nvSpPr>
        <p:spPr>
          <a:xfrm>
            <a:off x="3806346" y="8719536"/>
            <a:ext cx="3037840" cy="466433"/>
          </a:xfrm>
        </p:spPr>
        <p:txBody>
          <a:bodyPr/>
          <a:lstStyle/>
          <a:p>
            <a:fld id="{CB4275EB-E44C-164D-992A-91E25F0AFBB1}" type="slidenum">
              <a:rPr lang="en-US" smtClean="0"/>
              <a:pPr/>
              <a:t>6</a:t>
            </a:fld>
            <a:endParaRPr lang="en-US" dirty="0"/>
          </a:p>
        </p:txBody>
      </p:sp>
    </p:spTree>
    <p:extLst>
      <p:ext uri="{BB962C8B-B14F-4D97-AF65-F5344CB8AC3E}">
        <p14:creationId xmlns:p14="http://schemas.microsoft.com/office/powerpoint/2010/main" val="32882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11188" y="70961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565863" y="4315100"/>
            <a:ext cx="5911137" cy="2492100"/>
          </a:xfrm>
          <a:prstGeom prst="rect">
            <a:avLst/>
          </a:prstGeom>
          <a:noFill/>
          <a:ln>
            <a:noFill/>
          </a:ln>
        </p:spPr>
        <p:txBody>
          <a:bodyPr spcFirstLastPara="1" wrap="square" lIns="96626" tIns="48312" rIns="96626" bIns="48312" anchor="t" anchorCtr="0">
            <a:noAutofit/>
          </a:bodyPr>
          <a:lstStyle/>
          <a:p>
            <a:pPr marL="171450" indent="-171450">
              <a:buClr>
                <a:schemeClr val="dk1"/>
              </a:buClr>
              <a:buSzPts val="1100"/>
              <a:buFont typeface="Arial" panose="020B0604020202020204" pitchFamily="34" charset="0"/>
              <a:buChar char="•"/>
            </a:pPr>
            <a:r>
              <a:rPr lang="en-US" sz="1000" dirty="0"/>
              <a:t>Seven national health organizations have published a position statement to define </a:t>
            </a:r>
            <a:r>
              <a:rPr lang="en-US" sz="1000" u="sng" dirty="0"/>
              <a:t>when</a:t>
            </a:r>
            <a:r>
              <a:rPr lang="en-US" sz="1000" dirty="0"/>
              <a:t> DSMES should be provided for type 2 diabetes and </a:t>
            </a:r>
            <a:r>
              <a:rPr lang="en-US" sz="1000" u="sng" dirty="0"/>
              <a:t>what</a:t>
            </a:r>
            <a:r>
              <a:rPr lang="en-US" sz="1000" dirty="0"/>
              <a:t> is included at each of the time points for quality diabetes care. Many of the recommendations are appropriate for other types of diabetes. The 7 organizations are the American Diabetes Association, the Association of Diabetes Care &amp; Education Specialists, the Academy of Nutrition and Dietetics, the American Academy of Family Physicians, the American Academy of PAs, the American Association of Nurse Practitioners, and the American Pharmacists Association. Additionally, the Certification Board for Diabetes Care and Education (CBDCE) supports the position statement and its implementation. </a:t>
            </a:r>
            <a:endParaRPr sz="1000" dirty="0"/>
          </a:p>
          <a:p>
            <a:pPr marL="183197" indent="-183197" defTabSz="977050">
              <a:buFont typeface="Arial" panose="020B0604020202020204" pitchFamily="34" charset="0"/>
              <a:buChar char="•"/>
              <a:defRPr/>
            </a:pPr>
            <a:r>
              <a:rPr lang="en-US" sz="1000" b="1" dirty="0"/>
              <a:t>The Joint Position Statement notes the 4 critical times as: (1) at diagnosis; (2) during the annual assessment; (3) when new complicating factors occur; and (4) when transitions occur </a:t>
            </a:r>
          </a:p>
          <a:p>
            <a:pPr marL="183197" indent="-183197" defTabSz="977050">
              <a:buFont typeface="Arial" panose="020B0604020202020204" pitchFamily="34" charset="0"/>
              <a:buChar char="•"/>
              <a:defRPr/>
            </a:pPr>
            <a:r>
              <a:rPr lang="en-US" altLang="en-US" sz="1000" dirty="0"/>
              <a:t>The Joint Position Statement on DSMES includes an algorithm that describes specifics of when and what DSMES should be provided; thus helping to clarify and guide referral for DSMES. It includes a checklist of when to refer and a checklist of needed education and support for clinical, psychosocial, and behavioral aspects of diabetes care. The algorithm can be reproduced as a stand alone document as an easily available resource.</a:t>
            </a:r>
            <a:endParaRPr sz="1000" dirty="0"/>
          </a:p>
        </p:txBody>
      </p:sp>
      <p:sp>
        <p:nvSpPr>
          <p:cNvPr id="158" name="Google Shape;158;p8:notes"/>
          <p:cNvSpPr txBox="1">
            <a:spLocks noGrp="1"/>
          </p:cNvSpPr>
          <p:nvPr>
            <p:ph type="sldNum" idx="12"/>
          </p:nvPr>
        </p:nvSpPr>
        <p:spPr>
          <a:xfrm>
            <a:off x="2358409" y="16022407"/>
            <a:ext cx="1804225" cy="846363"/>
          </a:xfrm>
          <a:prstGeom prst="rect">
            <a:avLst/>
          </a:prstGeom>
          <a:noFill/>
          <a:ln>
            <a:noFill/>
          </a:ln>
        </p:spPr>
        <p:txBody>
          <a:bodyPr spcFirstLastPara="1" wrap="square" lIns="96626" tIns="48312" rIns="96626" bIns="48312"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244556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455613" y="727075"/>
            <a:ext cx="6111875" cy="3438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420381" y="4305301"/>
            <a:ext cx="6348719" cy="2476500"/>
          </a:xfrm>
          <a:prstGeom prst="rect">
            <a:avLst/>
          </a:prstGeom>
          <a:noFill/>
          <a:ln>
            <a:noFill/>
          </a:ln>
        </p:spPr>
        <p:txBody>
          <a:bodyPr spcFirstLastPara="1" wrap="square" lIns="96626" tIns="48312" rIns="96626" bIns="48312" anchor="t" anchorCtr="0">
            <a:noAutofit/>
          </a:bodyPr>
          <a:lstStyle/>
          <a:p>
            <a:pPr marL="0" indent="0"/>
            <a:r>
              <a:rPr lang="en-US" sz="1000" b="0" i="0" dirty="0">
                <a:solidFill>
                  <a:srgbClr val="000000"/>
                </a:solidFill>
                <a:latin typeface="+mn-lt"/>
                <a:ea typeface="Open Sans"/>
                <a:cs typeface="Open Sans"/>
                <a:sym typeface="Open Sans"/>
              </a:rPr>
              <a:t>Benefits of DSMES participation can include:</a:t>
            </a:r>
            <a:r>
              <a:rPr lang="en-US" sz="1000" b="0" i="0" u="sng" strike="noStrike" baseline="30000" dirty="0">
                <a:solidFill>
                  <a:schemeClr val="hlink"/>
                </a:solidFill>
                <a:latin typeface="+mn-lt"/>
                <a:ea typeface="Open Sans"/>
                <a:cs typeface="Open Sans"/>
                <a:sym typeface="Open Sans"/>
                <a:hlinkClick r:id="rId3"/>
              </a:rPr>
              <a:t>1</a:t>
            </a:r>
            <a:endParaRPr sz="1000" b="0" i="0" dirty="0">
              <a:solidFill>
                <a:srgbClr val="000000"/>
              </a:solidFill>
              <a:latin typeface="+mn-lt"/>
              <a:ea typeface="Open Sans"/>
              <a:cs typeface="Open Sans"/>
              <a:sym typeface="Open Sans"/>
            </a:endParaRPr>
          </a:p>
          <a:p>
            <a:pPr marL="0" indent="-78916">
              <a:buSzPts val="1200"/>
              <a:buFont typeface="Arial"/>
              <a:buChar char="•"/>
            </a:pPr>
            <a:r>
              <a:rPr lang="en-US" sz="1000" b="0" i="0" dirty="0">
                <a:solidFill>
                  <a:srgbClr val="000000"/>
                </a:solidFill>
                <a:latin typeface="+mn-lt"/>
                <a:ea typeface="Open Sans"/>
                <a:cs typeface="Open Sans"/>
                <a:sym typeface="Open Sans"/>
              </a:rPr>
              <a:t>Improved hemoglobin A1c levels</a:t>
            </a:r>
            <a:endParaRPr sz="1000" dirty="0">
              <a:latin typeface="+mn-lt"/>
            </a:endParaRPr>
          </a:p>
          <a:p>
            <a:pPr marL="0" indent="-78916">
              <a:buSzPts val="1200"/>
              <a:buFont typeface="Arial"/>
              <a:buChar char="•"/>
            </a:pPr>
            <a:r>
              <a:rPr lang="en-US" sz="1000" b="0" i="0" dirty="0">
                <a:solidFill>
                  <a:srgbClr val="000000"/>
                </a:solidFill>
                <a:latin typeface="+mn-lt"/>
                <a:ea typeface="Open Sans"/>
                <a:cs typeface="Open Sans"/>
                <a:sym typeface="Open Sans"/>
              </a:rPr>
              <a:t>Improved control of blood pressure and cholesterol levels</a:t>
            </a:r>
            <a:endParaRPr sz="1000" dirty="0">
              <a:latin typeface="+mn-lt"/>
            </a:endParaRPr>
          </a:p>
          <a:p>
            <a:pPr marL="0" indent="-78916">
              <a:buSzPts val="1200"/>
              <a:buFont typeface="Arial"/>
              <a:buChar char="•"/>
            </a:pPr>
            <a:r>
              <a:rPr lang="en-US" sz="1000" b="0" i="0" dirty="0">
                <a:solidFill>
                  <a:srgbClr val="000000"/>
                </a:solidFill>
                <a:latin typeface="+mn-lt"/>
                <a:ea typeface="Open Sans"/>
                <a:cs typeface="Open Sans"/>
                <a:sym typeface="Open Sans"/>
              </a:rPr>
              <a:t>Higher rates of medication adherence</a:t>
            </a:r>
            <a:endParaRPr sz="1000" dirty="0">
              <a:latin typeface="+mn-lt"/>
            </a:endParaRPr>
          </a:p>
          <a:p>
            <a:pPr marL="0" indent="-78916">
              <a:buSzPts val="1200"/>
              <a:buFont typeface="Arial"/>
              <a:buChar char="•"/>
            </a:pPr>
            <a:r>
              <a:rPr lang="en-US" sz="1000" b="0" i="0" dirty="0">
                <a:solidFill>
                  <a:srgbClr val="000000"/>
                </a:solidFill>
                <a:latin typeface="+mn-lt"/>
                <a:ea typeface="Open Sans"/>
                <a:cs typeface="Open Sans"/>
                <a:sym typeface="Open Sans"/>
              </a:rPr>
              <a:t>Fewer or less severe diabetes-related complications</a:t>
            </a:r>
            <a:endParaRPr sz="1000" dirty="0">
              <a:latin typeface="+mn-lt"/>
            </a:endParaRPr>
          </a:p>
          <a:p>
            <a:pPr marL="0" indent="-78916">
              <a:buSzPts val="1200"/>
              <a:buFont typeface="Arial"/>
              <a:buChar char="•"/>
            </a:pPr>
            <a:r>
              <a:rPr lang="en-US" sz="1000" b="0" i="0" dirty="0">
                <a:solidFill>
                  <a:srgbClr val="000000"/>
                </a:solidFill>
                <a:latin typeface="+mn-lt"/>
                <a:ea typeface="Open Sans"/>
                <a:cs typeface="Open Sans"/>
                <a:sym typeface="Open Sans"/>
              </a:rPr>
              <a:t>Healthier lifestyle behaviors, such as improved or healthier nutrition, increased physical activity, and use of primary care and preventive services</a:t>
            </a:r>
            <a:endParaRPr sz="1000" dirty="0">
              <a:latin typeface="+mn-lt"/>
            </a:endParaRPr>
          </a:p>
          <a:p>
            <a:pPr marL="0" indent="-78916">
              <a:buSzPts val="1200"/>
              <a:buFont typeface="Arial"/>
              <a:buChar char="•"/>
            </a:pPr>
            <a:r>
              <a:rPr lang="en-US" sz="1000" b="0" i="0" dirty="0">
                <a:solidFill>
                  <a:srgbClr val="000000"/>
                </a:solidFill>
                <a:latin typeface="+mn-lt"/>
                <a:ea typeface="Open Sans"/>
                <a:cs typeface="Open Sans"/>
                <a:sym typeface="Open Sans"/>
              </a:rPr>
              <a:t>Enhanced self-efficacy</a:t>
            </a:r>
            <a:endParaRPr sz="1000" dirty="0">
              <a:latin typeface="+mn-lt"/>
            </a:endParaRPr>
          </a:p>
          <a:p>
            <a:pPr marL="0" indent="-78916">
              <a:buSzPts val="1200"/>
              <a:buFont typeface="Arial"/>
              <a:buChar char="•"/>
            </a:pPr>
            <a:r>
              <a:rPr lang="en-US" sz="1000" b="0" i="0" dirty="0">
                <a:solidFill>
                  <a:srgbClr val="000000"/>
                </a:solidFill>
                <a:latin typeface="+mn-lt"/>
                <a:ea typeface="Open Sans"/>
                <a:cs typeface="Open Sans"/>
                <a:sym typeface="Open Sans"/>
              </a:rPr>
              <a:t>Decreased health care costs, including fewer hospital admissions and readmissions</a:t>
            </a:r>
            <a:endParaRPr dirty="0"/>
          </a:p>
        </p:txBody>
      </p:sp>
      <p:sp>
        <p:nvSpPr>
          <p:cNvPr id="149" name="Google Shape;149;p7:notes"/>
          <p:cNvSpPr txBox="1">
            <a:spLocks noGrp="1"/>
          </p:cNvSpPr>
          <p:nvPr>
            <p:ph type="sldNum" idx="12"/>
          </p:nvPr>
        </p:nvSpPr>
        <p:spPr>
          <a:xfrm>
            <a:off x="2358409" y="16022407"/>
            <a:ext cx="1804225" cy="846363"/>
          </a:xfrm>
          <a:prstGeom prst="rect">
            <a:avLst/>
          </a:prstGeom>
          <a:noFill/>
          <a:ln>
            <a:noFill/>
          </a:ln>
        </p:spPr>
        <p:txBody>
          <a:bodyPr spcFirstLastPara="1" wrap="square" lIns="96626" tIns="48312" rIns="96626" bIns="48312" anchor="b" anchorCtr="0">
            <a:noAutofit/>
          </a:bodyPr>
          <a:lstStyle/>
          <a:p>
            <a:pPr algn="r"/>
            <a:fld id="{00000000-1234-1234-1234-123412341234}" type="slidenum">
              <a:rPr lang="en-US"/>
              <a:pPr algn="r"/>
              <a:t>8</a:t>
            </a:fld>
            <a:endParaRPr/>
          </a:p>
        </p:txBody>
      </p:sp>
    </p:spTree>
    <p:extLst>
      <p:ext uri="{BB962C8B-B14F-4D97-AF65-F5344CB8AC3E}">
        <p14:creationId xmlns:p14="http://schemas.microsoft.com/office/powerpoint/2010/main" val="194120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222375"/>
            <a:ext cx="5862638" cy="3298825"/>
          </a:xfrm>
        </p:spPr>
      </p:sp>
      <p:sp>
        <p:nvSpPr>
          <p:cNvPr id="3" name="Notes Placeholder 2"/>
          <p:cNvSpPr>
            <a:spLocks noGrp="1"/>
          </p:cNvSpPr>
          <p:nvPr>
            <p:ph type="body" idx="1"/>
          </p:nvPr>
        </p:nvSpPr>
        <p:spPr/>
        <p:txBody>
          <a:bodyPr/>
          <a:lstStyle/>
          <a:p>
            <a:pPr defTabSz="1006643">
              <a:defRPr/>
            </a:pPr>
            <a:r>
              <a:rPr lang="en-US" sz="1100" kern="0" dirty="0">
                <a:solidFill>
                  <a:srgbClr val="393637"/>
                </a:solidFill>
                <a:cs typeface="Arial"/>
              </a:rPr>
              <a:t>A CDCES serves trusted source of evidence-based diabetes education for people with diabetes and those at risk for diabetes.</a:t>
            </a:r>
          </a:p>
          <a:p>
            <a:pPr defTabSz="1006643">
              <a:defRPr/>
            </a:pPr>
            <a:endParaRPr lang="en-US" sz="1100" kern="0" dirty="0">
              <a:solidFill>
                <a:srgbClr val="393637"/>
              </a:solidFill>
              <a:cs typeface="Arial"/>
            </a:endParaRPr>
          </a:p>
          <a:p>
            <a:pPr defTabSz="1006643">
              <a:defRPr/>
            </a:pPr>
            <a:r>
              <a:rPr lang="en-US" sz="1100" kern="0" dirty="0">
                <a:solidFill>
                  <a:srgbClr val="393637"/>
                </a:solidFill>
                <a:cs typeface="Arial"/>
              </a:rPr>
              <a:t>The CDCES serves as the mentor, confidant, cheerleader, and coach for the person living with diabetes.</a:t>
            </a:r>
          </a:p>
          <a:p>
            <a:pPr>
              <a:defRPr/>
            </a:pPr>
            <a:endParaRPr lang="en-US" sz="1100" dirty="0"/>
          </a:p>
          <a:p>
            <a:pPr>
              <a:defRPr/>
            </a:pPr>
            <a:r>
              <a:rPr lang="en-US" sz="1100" dirty="0"/>
              <a:t>Valuable and respected members of the health care team</a:t>
            </a:r>
          </a:p>
          <a:p>
            <a:pPr>
              <a:defRPr/>
            </a:pPr>
            <a:r>
              <a:rPr lang="en-US" sz="1100" dirty="0"/>
              <a:t>Make a difference in the lives people with diabetes and their communities</a:t>
            </a:r>
          </a:p>
          <a:p>
            <a:pPr>
              <a:defRPr/>
            </a:pPr>
            <a:endParaRPr lang="en-US" dirty="0"/>
          </a:p>
        </p:txBody>
      </p:sp>
      <p:sp>
        <p:nvSpPr>
          <p:cNvPr id="4" name="Slide Number Placeholder 3"/>
          <p:cNvSpPr>
            <a:spLocks noGrp="1"/>
          </p:cNvSpPr>
          <p:nvPr>
            <p:ph type="sldNum" sz="quarter" idx="10"/>
          </p:nvPr>
        </p:nvSpPr>
        <p:spPr/>
        <p:txBody>
          <a:bodyPr/>
          <a:lstStyle/>
          <a:p>
            <a:fld id="{871708D1-4D3B-4D1B-8F39-D42ABCF3A36C}" type="slidenum">
              <a:rPr lang="en-US" smtClean="0"/>
              <a:pPr/>
              <a:t>9</a:t>
            </a:fld>
            <a:endParaRPr lang="en-US"/>
          </a:p>
        </p:txBody>
      </p:sp>
    </p:spTree>
    <p:extLst>
      <p:ext uri="{BB962C8B-B14F-4D97-AF65-F5344CB8AC3E}">
        <p14:creationId xmlns:p14="http://schemas.microsoft.com/office/powerpoint/2010/main" val="272291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aseline="0">
                <a:solidFill>
                  <a:schemeClr val="bg1"/>
                </a:solidFill>
                <a:latin typeface="Calibri" panose="020F0502020204030204" pitchFamily="34" charset="0"/>
              </a:defRPr>
            </a:lvl1pPr>
          </a:lstStyle>
          <a:p>
            <a:fld id="{5216E6A4-C995-4C14-A18B-9D1B498CA59B}" type="datetimeFigureOut">
              <a:rPr lang="en-US" smtClean="0"/>
              <a:pPr/>
              <a:t>1/22/2025</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Century Gothic" panose="020B0502020202020204" pitchFamily="34" charset="0"/>
              </a:defRPr>
            </a:lvl1pPr>
          </a:lstStyle>
          <a:p>
            <a:fld id="{CA2E4707-05D9-48DF-A740-1944C6F9B589}" type="slidenum">
              <a:rPr lang="en-US" smtClean="0"/>
              <a:pPr/>
              <a:t>‹#›</a:t>
            </a:fld>
            <a:endParaRPr lang="en-US" dirty="0"/>
          </a:p>
        </p:txBody>
      </p:sp>
    </p:spTree>
    <p:extLst>
      <p:ext uri="{BB962C8B-B14F-4D97-AF65-F5344CB8AC3E}">
        <p14:creationId xmlns:p14="http://schemas.microsoft.com/office/powerpoint/2010/main" val="65150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6E6A4-C995-4C14-A18B-9D1B498CA59B}"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E4707-05D9-48DF-A740-1944C6F9B589}" type="slidenum">
              <a:rPr lang="en-US" smtClean="0"/>
              <a:t>‹#›</a:t>
            </a:fld>
            <a:endParaRPr lang="en-US"/>
          </a:p>
        </p:txBody>
      </p:sp>
    </p:spTree>
    <p:extLst>
      <p:ext uri="{BB962C8B-B14F-4D97-AF65-F5344CB8AC3E}">
        <p14:creationId xmlns:p14="http://schemas.microsoft.com/office/powerpoint/2010/main" val="226900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6E6A4-C995-4C14-A18B-9D1B498CA59B}"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E4707-05D9-48DF-A740-1944C6F9B589}" type="slidenum">
              <a:rPr lang="en-US" smtClean="0"/>
              <a:t>‹#›</a:t>
            </a:fld>
            <a:endParaRPr lang="en-US"/>
          </a:p>
        </p:txBody>
      </p:sp>
    </p:spTree>
    <p:extLst>
      <p:ext uri="{BB962C8B-B14F-4D97-AF65-F5344CB8AC3E}">
        <p14:creationId xmlns:p14="http://schemas.microsoft.com/office/powerpoint/2010/main" val="142447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p:nvGrpSpPr>
        <p:grpSpPr>
          <a:xfrm>
            <a:off x="0" y="6312170"/>
            <a:ext cx="12192000" cy="545828"/>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4" cy="664930"/>
              </a:xfrm>
              <a:custGeom>
                <a:avLst/>
                <a:gdLst>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p:nvPicPr>
        <p:blipFill>
          <a:blip r:embed="rId2">
            <a:extLst>
              <a:ext uri="{28A0092B-C50C-407E-A947-70E740481C1C}">
                <a14:useLocalDpi xmlns:a14="http://schemas.microsoft.com/office/drawing/2010/main" val="0"/>
              </a:ext>
            </a:extLst>
          </a:blip>
          <a:srcRect l="35506" t="47892" r="12803" b="15738"/>
          <a:stretch>
            <a:fillRect/>
          </a:stretch>
        </p:blipFill>
        <p:spPr>
          <a:xfrm>
            <a:off x="11500254" y="6382004"/>
            <a:ext cx="611137" cy="396953"/>
          </a:xfrm>
          <a:prstGeom prst="rect">
            <a:avLst/>
          </a:prstGeom>
        </p:spPr>
      </p:pic>
      <p:grpSp>
        <p:nvGrpSpPr>
          <p:cNvPr id="2" name="Group 1">
            <a:extLst>
              <a:ext uri="{FF2B5EF4-FFF2-40B4-BE49-F238E27FC236}">
                <a16:creationId xmlns:a16="http://schemas.microsoft.com/office/drawing/2014/main" id="{F72F58AF-DFBC-8372-83C2-1F3F3EB9FCA6}"/>
              </a:ext>
            </a:extLst>
          </p:cNvPr>
          <p:cNvGrpSpPr/>
          <p:nvPr userDrawn="1"/>
        </p:nvGrpSpPr>
        <p:grpSpPr>
          <a:xfrm>
            <a:off x="0" y="6312170"/>
            <a:ext cx="12192000" cy="545828"/>
            <a:chOff x="0" y="4274354"/>
            <a:chExt cx="9144000" cy="869146"/>
          </a:xfrm>
        </p:grpSpPr>
        <p:sp>
          <p:nvSpPr>
            <p:cNvPr id="3" name="Rectangle 2">
              <a:extLst>
                <a:ext uri="{FF2B5EF4-FFF2-40B4-BE49-F238E27FC236}">
                  <a16:creationId xmlns:a16="http://schemas.microsoft.com/office/drawing/2014/main" id="{D1724CE6-6465-C843-0685-DDA0CDEFE79C}"/>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 name="Group 3">
              <a:extLst>
                <a:ext uri="{FF2B5EF4-FFF2-40B4-BE49-F238E27FC236}">
                  <a16:creationId xmlns:a16="http://schemas.microsoft.com/office/drawing/2014/main" id="{B173D019-BDE0-79FE-B689-66F09FD672BD}"/>
                </a:ext>
              </a:extLst>
            </p:cNvPr>
            <p:cNvGrpSpPr/>
            <p:nvPr userDrawn="1"/>
          </p:nvGrpSpPr>
          <p:grpSpPr>
            <a:xfrm>
              <a:off x="553" y="4274861"/>
              <a:ext cx="5172541" cy="868639"/>
              <a:chOff x="1771" y="389"/>
              <a:chExt cx="14161532" cy="664930"/>
            </a:xfrm>
          </p:grpSpPr>
          <p:sp>
            <p:nvSpPr>
              <p:cNvPr id="6" name="Parallelogram 9">
                <a:extLst>
                  <a:ext uri="{FF2B5EF4-FFF2-40B4-BE49-F238E27FC236}">
                    <a16:creationId xmlns:a16="http://schemas.microsoft.com/office/drawing/2014/main" id="{7F38C7C7-1E7F-A7C8-EFFB-EE4F6757B866}"/>
                  </a:ext>
                </a:extLst>
              </p:cNvPr>
              <p:cNvSpPr/>
              <p:nvPr userDrawn="1"/>
            </p:nvSpPr>
            <p:spPr>
              <a:xfrm>
                <a:off x="1771" y="389"/>
                <a:ext cx="2010344" cy="664930"/>
              </a:xfrm>
              <a:custGeom>
                <a:avLst/>
                <a:gdLst>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7" name="Parallelogram 6">
                <a:extLst>
                  <a:ext uri="{FF2B5EF4-FFF2-40B4-BE49-F238E27FC236}">
                    <a16:creationId xmlns:a16="http://schemas.microsoft.com/office/drawing/2014/main" id="{546527B5-11FE-08AD-D5FA-FBFCD67A148A}"/>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C74FB833-9E98-385C-A200-AEFAB46EBE1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9" name="Parallelogram 8">
                <a:extLst>
                  <a:ext uri="{FF2B5EF4-FFF2-40B4-BE49-F238E27FC236}">
                    <a16:creationId xmlns:a16="http://schemas.microsoft.com/office/drawing/2014/main" id="{13DCB7E6-F33C-59BE-6AB5-F67F3B733A59}"/>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pic>
        <p:nvPicPr>
          <p:cNvPr id="10" name="Picture 9" descr="Graphical user interface, text, application&#10;&#10;Description automatically generated">
            <a:extLst>
              <a:ext uri="{FF2B5EF4-FFF2-40B4-BE49-F238E27FC236}">
                <a16:creationId xmlns:a16="http://schemas.microsoft.com/office/drawing/2014/main" id="{B069F1B9-E59D-2B75-D817-8A52C2C307BF}"/>
              </a:ext>
            </a:extLst>
          </p:cNvPr>
          <p:cNvPicPr>
            <a:picLocks noChangeAspect="1"/>
          </p:cNvPicPr>
          <p:nvPr userDrawn="1"/>
        </p:nvPicPr>
        <p:blipFill>
          <a:blip r:embed="rId2">
            <a:extLst>
              <a:ext uri="{28A0092B-C50C-407E-A947-70E740481C1C}">
                <a14:useLocalDpi xmlns:a14="http://schemas.microsoft.com/office/drawing/2010/main" val="0"/>
              </a:ext>
            </a:extLst>
          </a:blip>
          <a:srcRect l="35506" t="47892" r="12803" b="15738"/>
          <a:stretch>
            <a:fillRect/>
          </a:stretch>
        </p:blipFill>
        <p:spPr>
          <a:xfrm>
            <a:off x="11500254" y="6382004"/>
            <a:ext cx="611137" cy="396953"/>
          </a:xfrm>
          <a:prstGeom prst="rect">
            <a:avLst/>
          </a:prstGeom>
        </p:spPr>
      </p:pic>
    </p:spTree>
    <p:extLst>
      <p:ext uri="{BB962C8B-B14F-4D97-AF65-F5344CB8AC3E}">
        <p14:creationId xmlns:p14="http://schemas.microsoft.com/office/powerpoint/2010/main" val="23663963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235BA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5216E6A4-C995-4C14-A18B-9D1B498CA59B}" type="datetimeFigureOut">
              <a:rPr lang="en-US" smtClean="0"/>
              <a:pPr/>
              <a:t>1/22/2025</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Century Gothic" panose="020B0502020202020204" pitchFamily="34" charset="0"/>
              </a:defRPr>
            </a:lvl1pPr>
          </a:lstStyle>
          <a:p>
            <a:fld id="{CA2E4707-05D9-48DF-A740-1944C6F9B589}" type="slidenum">
              <a:rPr lang="en-US" smtClean="0"/>
              <a:pPr/>
              <a:t>‹#›</a:t>
            </a:fld>
            <a:endParaRPr lang="en-US" dirty="0"/>
          </a:p>
        </p:txBody>
      </p:sp>
    </p:spTree>
    <p:extLst>
      <p:ext uri="{BB962C8B-B14F-4D97-AF65-F5344CB8AC3E}">
        <p14:creationId xmlns:p14="http://schemas.microsoft.com/office/powerpoint/2010/main" val="305386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35BA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latin typeface="Century Gothic" panose="020B0502020202020204" pitchFamily="34" charset="0"/>
              </a:defRPr>
            </a:lvl1pPr>
          </a:lstStyle>
          <a:p>
            <a:fld id="{5216E6A4-C995-4C14-A18B-9D1B498CA59B}" type="datetimeFigureOut">
              <a:rPr lang="en-US" smtClean="0"/>
              <a:pPr/>
              <a:t>1/22/2025</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Century Gothic" panose="020B0502020202020204" pitchFamily="34" charset="0"/>
              </a:defRPr>
            </a:lvl1pPr>
          </a:lstStyle>
          <a:p>
            <a:fld id="{CA2E4707-05D9-48DF-A740-1944C6F9B589}" type="slidenum">
              <a:rPr lang="en-US" smtClean="0"/>
              <a:pPr/>
              <a:t>‹#›</a:t>
            </a:fld>
            <a:endParaRPr lang="en-US" dirty="0"/>
          </a:p>
        </p:txBody>
      </p:sp>
    </p:spTree>
    <p:extLst>
      <p:ext uri="{BB962C8B-B14F-4D97-AF65-F5344CB8AC3E}">
        <p14:creationId xmlns:p14="http://schemas.microsoft.com/office/powerpoint/2010/main" val="34226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6E6A4-C995-4C14-A18B-9D1B498CA59B}"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E4707-05D9-48DF-A740-1944C6F9B589}" type="slidenum">
              <a:rPr lang="en-US" smtClean="0"/>
              <a:t>‹#›</a:t>
            </a:fld>
            <a:endParaRPr lang="en-US"/>
          </a:p>
        </p:txBody>
      </p:sp>
    </p:spTree>
    <p:extLst>
      <p:ext uri="{BB962C8B-B14F-4D97-AF65-F5344CB8AC3E}">
        <p14:creationId xmlns:p14="http://schemas.microsoft.com/office/powerpoint/2010/main" val="297504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6E6A4-C995-4C14-A18B-9D1B498CA59B}"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E4707-05D9-48DF-A740-1944C6F9B589}" type="slidenum">
              <a:rPr lang="en-US" smtClean="0"/>
              <a:t>‹#›</a:t>
            </a:fld>
            <a:endParaRPr lang="en-US"/>
          </a:p>
        </p:txBody>
      </p:sp>
    </p:spTree>
    <p:extLst>
      <p:ext uri="{BB962C8B-B14F-4D97-AF65-F5344CB8AC3E}">
        <p14:creationId xmlns:p14="http://schemas.microsoft.com/office/powerpoint/2010/main" val="373760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6E6A4-C995-4C14-A18B-9D1B498CA59B}"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E4707-05D9-48DF-A740-1944C6F9B589}" type="slidenum">
              <a:rPr lang="en-US" smtClean="0"/>
              <a:t>‹#›</a:t>
            </a:fld>
            <a:endParaRPr lang="en-US"/>
          </a:p>
        </p:txBody>
      </p:sp>
    </p:spTree>
    <p:extLst>
      <p:ext uri="{BB962C8B-B14F-4D97-AF65-F5344CB8AC3E}">
        <p14:creationId xmlns:p14="http://schemas.microsoft.com/office/powerpoint/2010/main" val="80916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6E6A4-C995-4C14-A18B-9D1B498CA59B}"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E4707-05D9-48DF-A740-1944C6F9B589}" type="slidenum">
              <a:rPr lang="en-US" smtClean="0"/>
              <a:t>‹#›</a:t>
            </a:fld>
            <a:endParaRPr lang="en-US"/>
          </a:p>
        </p:txBody>
      </p:sp>
    </p:spTree>
    <p:extLst>
      <p:ext uri="{BB962C8B-B14F-4D97-AF65-F5344CB8AC3E}">
        <p14:creationId xmlns:p14="http://schemas.microsoft.com/office/powerpoint/2010/main" val="383723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16E6A4-C995-4C14-A18B-9D1B498CA59B}"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E4707-05D9-48DF-A740-1944C6F9B589}" type="slidenum">
              <a:rPr lang="en-US" smtClean="0"/>
              <a:t>‹#›</a:t>
            </a:fld>
            <a:endParaRPr lang="en-US"/>
          </a:p>
        </p:txBody>
      </p:sp>
    </p:spTree>
    <p:extLst>
      <p:ext uri="{BB962C8B-B14F-4D97-AF65-F5344CB8AC3E}">
        <p14:creationId xmlns:p14="http://schemas.microsoft.com/office/powerpoint/2010/main" val="34646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16E6A4-C995-4C14-A18B-9D1B498CA59B}"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E4707-05D9-48DF-A740-1944C6F9B589}" type="slidenum">
              <a:rPr lang="en-US" smtClean="0"/>
              <a:t>‹#›</a:t>
            </a:fld>
            <a:endParaRPr lang="en-US"/>
          </a:p>
        </p:txBody>
      </p:sp>
    </p:spTree>
    <p:extLst>
      <p:ext uri="{BB962C8B-B14F-4D97-AF65-F5344CB8AC3E}">
        <p14:creationId xmlns:p14="http://schemas.microsoft.com/office/powerpoint/2010/main" val="220044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5B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Century Gothic" panose="020B0502020202020204" pitchFamily="34" charset="0"/>
              </a:defRPr>
            </a:lvl1pPr>
          </a:lstStyle>
          <a:p>
            <a:fld id="{5216E6A4-C995-4C14-A18B-9D1B498CA59B}" type="datetimeFigureOut">
              <a:rPr lang="en-US" smtClean="0"/>
              <a:pPr/>
              <a:t>1/22/2025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CA2E4707-05D9-48DF-A740-1944C6F9B589}" type="slidenum">
              <a:rPr lang="en-US" smtClean="0"/>
              <a:pPr/>
              <a:t>‹#›</a:t>
            </a:fld>
            <a:endParaRPr lang="en-US" dirty="0"/>
          </a:p>
        </p:txBody>
      </p:sp>
      <p:sp>
        <p:nvSpPr>
          <p:cNvPr id="7" name="TextBox 6"/>
          <p:cNvSpPr txBox="1"/>
          <p:nvPr userDrawn="1"/>
        </p:nvSpPr>
        <p:spPr>
          <a:xfrm>
            <a:off x="10793963" y="0"/>
            <a:ext cx="559837" cy="709127"/>
          </a:xfrm>
          <a:prstGeom prst="rect">
            <a:avLst/>
          </a:prstGeom>
          <a:solidFill>
            <a:srgbClr val="4DAA50"/>
          </a:solidFill>
        </p:spPr>
        <p:txBody>
          <a:bodyPr wrap="square" rtlCol="0">
            <a:spAutoFit/>
          </a:bodyPr>
          <a:lstStyle/>
          <a:p>
            <a:endParaRPr lang="en-US" dirty="0"/>
          </a:p>
        </p:txBody>
      </p:sp>
    </p:spTree>
    <p:extLst>
      <p:ext uri="{BB962C8B-B14F-4D97-AF65-F5344CB8AC3E}">
        <p14:creationId xmlns:p14="http://schemas.microsoft.com/office/powerpoint/2010/main" val="40689843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cbdce.org/scholarship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cbdce.org/mentorship-progra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cbdce.org/documents/20123/66178/CBDCE-exam-handbook_Current.pdf/8e2fda09-9289-947c-7587-712a4e74f10a?t=1588269156519" TargetMode="External"/><Relationship Id="rId3" Type="http://schemas.openxmlformats.org/officeDocument/2006/relationships/hyperlink" Target="https://www.cbdce.org/eligibility" TargetMode="External"/><Relationship Id="rId7" Type="http://schemas.openxmlformats.org/officeDocument/2006/relationships/hyperlink" Target="https://www.cbdce.org/faq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cbdce.org/apply-and-schedule" TargetMode="External"/><Relationship Id="rId5" Type="http://schemas.openxmlformats.org/officeDocument/2006/relationships/hyperlink" Target="https://www.cbdce.org/prepare" TargetMode="External"/><Relationship Id="rId4" Type="http://schemas.openxmlformats.org/officeDocument/2006/relationships/hyperlink" Target="https://www.cbdce.org/scholarship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bdce.org/prepare" TargetMode="External"/><Relationship Id="rId7"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cbdce.org/documents/20123/0/Final+CBDCE_Brochure_CDCES_2021_Rev.0321.pdf/526c9c85-5b04-c3b5-eeb9-4b500d4ad55b?t=1619727057105" TargetMode="External"/><Relationship Id="rId5" Type="http://schemas.openxmlformats.org/officeDocument/2006/relationships/image" Target="../media/image19.jpeg"/><Relationship Id="rId4" Type="http://schemas.openxmlformats.org/officeDocument/2006/relationships/hyperlink" Target="https://www.cbdce.org/documents/20123/66178/Exam_tips_brochure_w_links_CBDCE.pdf/a2f788ab-9c59-11ab-cc1f-7a55c603ac0b?t=158877212277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cbdce.org/locat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cbdce.org/statement-on-joining-a-professional-membership-associ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bdce.org/statement-on-credential-limitat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bdce.org/renewa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https://www.linkedin.com/company/national-certification-board-for-diabetes-educators/?viewAsMember=true" TargetMode="External"/><Relationship Id="rId13" Type="http://schemas.openxmlformats.org/officeDocument/2006/relationships/image" Target="../media/image28.png"/><Relationship Id="rId3" Type="http://schemas.openxmlformats.org/officeDocument/2006/relationships/hyperlink" Target="https://www.cbdce.org/" TargetMode="External"/><Relationship Id="rId7" Type="http://schemas.openxmlformats.org/officeDocument/2006/relationships/image" Target="../media/image25.png"/><Relationship Id="rId12" Type="http://schemas.openxmlformats.org/officeDocument/2006/relationships/hyperlink" Target="https://www.instagram.com/cdces_cert/?hl=e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youtube.com/channel/UCHqcoc_PtD22oMet5crFVGA/videos" TargetMode="External"/><Relationship Id="rId11" Type="http://schemas.openxmlformats.org/officeDocument/2006/relationships/image" Target="../media/image27.png"/><Relationship Id="rId5" Type="http://schemas.openxmlformats.org/officeDocument/2006/relationships/image" Target="../media/image24.jpeg"/><Relationship Id="rId15" Type="http://schemas.openxmlformats.org/officeDocument/2006/relationships/image" Target="../media/image30.png"/><Relationship Id="rId10" Type="http://schemas.openxmlformats.org/officeDocument/2006/relationships/hyperlink" Target="https://www.facebook.com/CertifiedDiabetesEducators" TargetMode="External"/><Relationship Id="rId4" Type="http://schemas.openxmlformats.org/officeDocument/2006/relationships/hyperlink" Target="mailto:info@cbdce.org?subject=Initial%20Certification%20Question" TargetMode="External"/><Relationship Id="rId9" Type="http://schemas.openxmlformats.org/officeDocument/2006/relationships/image" Target="../media/image26.png"/><Relationship Id="rId1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diabetes/data/statistics-rep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dc.gov/diabetes/php/data-research/?CDC_AAref_Val=https://www.cdc.gov/diabetes/data/statistics-repo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gis.cdc.gov/grasp/diabetes/diabetesatla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journals.org/care/issue/48/Supplement_1"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are.diabetesjournals.org/content/43/7/1636" TargetMode="External"/><Relationship Id="rId5" Type="http://schemas.openxmlformats.org/officeDocument/2006/relationships/hyperlink" Target="https://care.diabetesjournals.org/content/44/Supplement_1" TargetMode="External"/><Relationship Id="rId4" Type="http://schemas.openxmlformats.org/officeDocument/2006/relationships/hyperlink" Target="https://diabetesjournals.org/care/issue/47/Supplement_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are.diabetesjournals.org/content/43/7/163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iabetesjournals.org/care/article/43/7/1636/35565/Diabetes-Self-management-Education-and-Support-i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hyperlink" Target="https://doi.org/10.2337/dci20-002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5BA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0179" y="3429000"/>
            <a:ext cx="9144000" cy="1648596"/>
          </a:xfrm>
        </p:spPr>
        <p:txBody>
          <a:bodyPr>
            <a:normAutofit/>
          </a:bodyPr>
          <a:lstStyle/>
          <a:p>
            <a:r>
              <a:rPr lang="en-US" altLang="en-US" sz="5400" b="1" dirty="0">
                <a:ea typeface="ヒラギノ角ゴ Pro W3" pitchFamily="2" charset="-128"/>
              </a:rPr>
              <a:t>Becoming a CDCES</a:t>
            </a:r>
            <a:r>
              <a:rPr lang="en-US" altLang="en-US" sz="5400" b="1" baseline="30000" dirty="0">
                <a:ea typeface="ヒラギノ角ゴ Pro W3" pitchFamily="2" charset="-128"/>
              </a:rPr>
              <a:t>®</a:t>
            </a:r>
            <a:r>
              <a:rPr lang="en-US" altLang="en-US" sz="5400" b="1" dirty="0">
                <a:ea typeface="ヒラギノ角ゴ Pro W3" pitchFamily="2" charset="-128"/>
              </a:rPr>
              <a:t>:</a:t>
            </a:r>
            <a:br>
              <a:rPr lang="en-US" altLang="en-US" sz="5400" b="1" baseline="22000" dirty="0">
                <a:ea typeface="ヒラギノ角ゴ Pro W3" pitchFamily="2" charset="-128"/>
              </a:rPr>
            </a:br>
            <a:r>
              <a:rPr lang="en-US" altLang="en-US" sz="4000" dirty="0">
                <a:ea typeface="ヒラギノ角ゴ Pro W3" pitchFamily="2" charset="-128"/>
              </a:rPr>
              <a:t>The Short and Sweet of It</a:t>
            </a:r>
            <a:endParaRPr lang="en-US" sz="4000" dirty="0">
              <a:solidFill>
                <a:schemeClr val="bg1"/>
              </a:solidFill>
            </a:endParaRPr>
          </a:p>
        </p:txBody>
      </p:sp>
      <p:sp>
        <p:nvSpPr>
          <p:cNvPr id="3" name="Subtitle 2"/>
          <p:cNvSpPr>
            <a:spLocks noGrp="1"/>
          </p:cNvSpPr>
          <p:nvPr>
            <p:ph type="subTitle" idx="1"/>
          </p:nvPr>
        </p:nvSpPr>
        <p:spPr>
          <a:xfrm>
            <a:off x="1224006" y="5467134"/>
            <a:ext cx="9898083" cy="824789"/>
          </a:xfrm>
        </p:spPr>
        <p:txBody>
          <a:bodyPr>
            <a:noAutofit/>
          </a:bodyPr>
          <a:lstStyle/>
          <a:p>
            <a:r>
              <a:rPr lang="en-US" sz="2800" dirty="0"/>
              <a:t>Ambassador Presentation </a:t>
            </a:r>
          </a:p>
          <a:p>
            <a:r>
              <a:rPr lang="en-US" sz="2800" dirty="0"/>
              <a:t>(last updated Sept 2024)</a:t>
            </a:r>
            <a:endParaRPr lang="en-US" sz="28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728" y="566076"/>
            <a:ext cx="3072637" cy="3054201"/>
          </a:xfrm>
          <a:prstGeom prst="rect">
            <a:avLst/>
          </a:prstGeom>
          <a:ln w="101600">
            <a:solidFill>
              <a:schemeClr val="tx1"/>
            </a:solidFill>
          </a:ln>
        </p:spPr>
      </p:pic>
      <p:sp>
        <p:nvSpPr>
          <p:cNvPr id="4" name="TextBox 3">
            <a:extLst>
              <a:ext uri="{FF2B5EF4-FFF2-40B4-BE49-F238E27FC236}">
                <a16:creationId xmlns:a16="http://schemas.microsoft.com/office/drawing/2014/main" id="{13F6303F-0123-BF4A-F6EC-CA2C9DA75F6D}"/>
              </a:ext>
            </a:extLst>
          </p:cNvPr>
          <p:cNvSpPr txBox="1"/>
          <p:nvPr/>
        </p:nvSpPr>
        <p:spPr>
          <a:xfrm>
            <a:off x="8069177" y="3389445"/>
            <a:ext cx="497307" cy="461665"/>
          </a:xfrm>
          <a:prstGeom prst="rect">
            <a:avLst/>
          </a:prstGeom>
          <a:noFill/>
        </p:spPr>
        <p:txBody>
          <a:bodyPr wrap="square" rtlCol="0">
            <a:spAutoFit/>
          </a:bodyPr>
          <a:lstStyle/>
          <a:p>
            <a:r>
              <a:rPr lang="en-US" sz="2400" dirty="0">
                <a:solidFill>
                  <a:schemeClr val="bg1"/>
                </a:solidFill>
              </a:rPr>
              <a:t>®</a:t>
            </a:r>
          </a:p>
        </p:txBody>
      </p:sp>
    </p:spTree>
    <p:extLst>
      <p:ext uri="{BB962C8B-B14F-4D97-AF65-F5344CB8AC3E}">
        <p14:creationId xmlns:p14="http://schemas.microsoft.com/office/powerpoint/2010/main" val="425090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179417"/>
            <a:ext cx="10515600" cy="1325563"/>
          </a:xfrm>
        </p:spPr>
        <p:txBody>
          <a:bodyPr>
            <a:normAutofit/>
          </a:bodyPr>
          <a:lstStyle/>
          <a:p>
            <a:r>
              <a:rPr lang="en-US" sz="4000" dirty="0"/>
              <a:t>Why Become a CDCES…</a:t>
            </a:r>
          </a:p>
        </p:txBody>
      </p:sp>
      <p:sp>
        <p:nvSpPr>
          <p:cNvPr id="3" name="Content Placeholder 2"/>
          <p:cNvSpPr>
            <a:spLocks noGrp="1"/>
          </p:cNvSpPr>
          <p:nvPr>
            <p:ph idx="1"/>
          </p:nvPr>
        </p:nvSpPr>
        <p:spPr>
          <a:xfrm>
            <a:off x="609600" y="1504980"/>
            <a:ext cx="10515600" cy="4895820"/>
          </a:xfrm>
        </p:spPr>
        <p:txBody>
          <a:bodyPr>
            <a:normAutofit/>
          </a:bodyPr>
          <a:lstStyle/>
          <a:p>
            <a:pPr>
              <a:lnSpc>
                <a:spcPct val="100000"/>
              </a:lnSpc>
              <a:buFont typeface="Arial" panose="020B0604020202020204" pitchFamily="34" charset="0"/>
              <a:buChar char="•"/>
            </a:pPr>
            <a:r>
              <a:rPr lang="en-US" sz="3200" b="1" dirty="0"/>
              <a:t>Demonstrate to people with diabetes and those at risk of diabetes that you </a:t>
            </a:r>
            <a:r>
              <a:rPr lang="en-US" sz="3200" b="1" dirty="0">
                <a:solidFill>
                  <a:schemeClr val="accent4">
                    <a:lumMod val="60000"/>
                    <a:lumOff val="40000"/>
                  </a:schemeClr>
                </a:solidFill>
              </a:rPr>
              <a:t>possess</a:t>
            </a:r>
            <a:r>
              <a:rPr lang="en-US" sz="3200" b="1" dirty="0"/>
              <a:t> knowledge needed for </a:t>
            </a:r>
            <a:r>
              <a:rPr lang="en-US" sz="3200" b="1" dirty="0">
                <a:solidFill>
                  <a:schemeClr val="accent4">
                    <a:lumMod val="60000"/>
                    <a:lumOff val="40000"/>
                  </a:schemeClr>
                </a:solidFill>
              </a:rPr>
              <a:t>quality</a:t>
            </a:r>
            <a:r>
              <a:rPr lang="en-US" sz="3200" b="1" dirty="0"/>
              <a:t> care and diabetes education</a:t>
            </a:r>
          </a:p>
          <a:p>
            <a:pPr>
              <a:lnSpc>
                <a:spcPct val="100000"/>
              </a:lnSpc>
              <a:buFont typeface="Arial" panose="020B0604020202020204" pitchFamily="34" charset="0"/>
              <a:buChar char="•"/>
            </a:pPr>
            <a:r>
              <a:rPr lang="en-US" sz="3200" b="1" dirty="0"/>
              <a:t>Help peers and providers </a:t>
            </a:r>
            <a:r>
              <a:rPr lang="en-US" sz="3200" b="1" dirty="0">
                <a:solidFill>
                  <a:schemeClr val="accent4">
                    <a:lumMod val="60000"/>
                    <a:lumOff val="40000"/>
                  </a:schemeClr>
                </a:solidFill>
              </a:rPr>
              <a:t>recognize</a:t>
            </a:r>
            <a:r>
              <a:rPr lang="en-US" sz="3200" b="1" dirty="0"/>
              <a:t> your role and ability to </a:t>
            </a:r>
            <a:r>
              <a:rPr lang="en-US" sz="3200" b="1" dirty="0">
                <a:solidFill>
                  <a:schemeClr val="accent4">
                    <a:lumMod val="60000"/>
                    <a:lumOff val="40000"/>
                  </a:schemeClr>
                </a:solidFill>
              </a:rPr>
              <a:t>contribute </a:t>
            </a:r>
            <a:r>
              <a:rPr lang="en-US" sz="3200" b="1" dirty="0"/>
              <a:t>as a member of the healthcare team</a:t>
            </a:r>
          </a:p>
          <a:p>
            <a:pPr>
              <a:lnSpc>
                <a:spcPct val="100000"/>
              </a:lnSpc>
            </a:pPr>
            <a:r>
              <a:rPr lang="en-US" sz="3200" b="1" dirty="0">
                <a:solidFill>
                  <a:schemeClr val="accent4">
                    <a:lumMod val="60000"/>
                    <a:lumOff val="40000"/>
                  </a:schemeClr>
                </a:solidFill>
              </a:rPr>
              <a:t>Distinguish</a:t>
            </a:r>
            <a:r>
              <a:rPr lang="en-US" sz="3200" b="1" dirty="0"/>
              <a:t> yourself in a competitive market </a:t>
            </a:r>
          </a:p>
          <a:p>
            <a:pPr>
              <a:lnSpc>
                <a:spcPct val="100000"/>
              </a:lnSpc>
            </a:pPr>
            <a:r>
              <a:rPr lang="en-US" sz="3200" b="1" dirty="0">
                <a:solidFill>
                  <a:schemeClr val="accent4">
                    <a:lumMod val="60000"/>
                    <a:lumOff val="40000"/>
                  </a:schemeClr>
                </a:solidFill>
              </a:rPr>
              <a:t>Expand</a:t>
            </a:r>
            <a:r>
              <a:rPr lang="en-US" sz="3200" b="1" dirty="0"/>
              <a:t> your professional and personal opportunities </a:t>
            </a:r>
          </a:p>
          <a:p>
            <a:pPr>
              <a:buFont typeface="Arial" panose="020B0604020202020204" pitchFamily="34" charset="0"/>
              <a:buChar char="•"/>
            </a:pPr>
            <a:endParaRPr lang="en-US" b="1" dirty="0"/>
          </a:p>
          <a:p>
            <a:pPr marL="0" indent="0">
              <a:buNone/>
            </a:pPr>
            <a:endParaRPr lang="en-US" b="1" dirty="0"/>
          </a:p>
          <a:p>
            <a:pPr marL="0" indent="0">
              <a:buNone/>
            </a:pPr>
            <a:endParaRPr lang="en-US" sz="3733" dirty="0"/>
          </a:p>
          <a:p>
            <a:endParaRPr lang="en-US"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1" y="5507966"/>
            <a:ext cx="2412180" cy="1255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22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14" y="0"/>
            <a:ext cx="7078143" cy="1163468"/>
          </a:xfrm>
        </p:spPr>
        <p:txBody>
          <a:bodyPr>
            <a:normAutofit/>
          </a:bodyPr>
          <a:lstStyle/>
          <a:p>
            <a:r>
              <a:rPr lang="en-US" sz="4000" dirty="0"/>
              <a:t>CDCESs…</a:t>
            </a:r>
          </a:p>
        </p:txBody>
      </p:sp>
      <p:sp>
        <p:nvSpPr>
          <p:cNvPr id="12" name="TextBox 11">
            <a:extLst>
              <a:ext uri="{FF2B5EF4-FFF2-40B4-BE49-F238E27FC236}">
                <a16:creationId xmlns:a16="http://schemas.microsoft.com/office/drawing/2014/main" id="{5354AAAB-D09F-40F2-AB56-1D6AC6ABF23E}"/>
              </a:ext>
            </a:extLst>
          </p:cNvPr>
          <p:cNvSpPr txBox="1"/>
          <p:nvPr/>
        </p:nvSpPr>
        <p:spPr>
          <a:xfrm>
            <a:off x="396714" y="5982417"/>
            <a:ext cx="2360695" cy="415498"/>
          </a:xfrm>
          <a:prstGeom prst="rect">
            <a:avLst/>
          </a:prstGeom>
          <a:noFill/>
        </p:spPr>
        <p:txBody>
          <a:bodyPr wrap="square" rtlCol="0">
            <a:spAutoFit/>
          </a:bodyPr>
          <a:lstStyle/>
          <a:p>
            <a:r>
              <a:rPr lang="en-US" sz="1050" dirty="0">
                <a:solidFill>
                  <a:schemeClr val="bg1"/>
                </a:solidFill>
                <a:latin typeface="Century Gothic" panose="020B0502020202020204" pitchFamily="34" charset="0"/>
              </a:rPr>
              <a:t>*2022 Value of Certification Survey</a:t>
            </a:r>
          </a:p>
        </p:txBody>
      </p:sp>
      <p:pic>
        <p:nvPicPr>
          <p:cNvPr id="7" name="Picture 2">
            <a:extLst>
              <a:ext uri="{FF2B5EF4-FFF2-40B4-BE49-F238E27FC236}">
                <a16:creationId xmlns:a16="http://schemas.microsoft.com/office/drawing/2014/main" id="{F47E7C94-7851-8E5E-FD6B-852479E9E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742" y="521029"/>
            <a:ext cx="8524310" cy="61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5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268002" y="4688170"/>
            <a:ext cx="2272103" cy="1724800"/>
          </a:xfrm>
          <a:prstGeom prst="ellipse">
            <a:avLst/>
          </a:prstGeom>
          <a:solidFill>
            <a:srgbClr val="4DAA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27% </a:t>
            </a:r>
          </a:p>
          <a:p>
            <a:pPr algn="ctr"/>
            <a:r>
              <a:rPr lang="en-US" dirty="0"/>
              <a:t>Age 30 or less</a:t>
            </a:r>
          </a:p>
          <a:p>
            <a:pPr algn="ctr"/>
            <a:r>
              <a:rPr lang="en-US" dirty="0"/>
              <a:t>1</a:t>
            </a:r>
            <a:r>
              <a:rPr lang="en-US" baseline="30000" dirty="0"/>
              <a:t>st</a:t>
            </a:r>
            <a:r>
              <a:rPr lang="en-US" dirty="0"/>
              <a:t> time certified</a:t>
            </a:r>
          </a:p>
          <a:p>
            <a:pPr algn="ctr"/>
            <a:r>
              <a:rPr lang="en-US" dirty="0"/>
              <a:t>2021-2023</a:t>
            </a:r>
          </a:p>
        </p:txBody>
      </p:sp>
      <p:sp>
        <p:nvSpPr>
          <p:cNvPr id="20" name="Chord 19"/>
          <p:cNvSpPr/>
          <p:nvPr/>
        </p:nvSpPr>
        <p:spPr>
          <a:xfrm>
            <a:off x="7275104" y="4887163"/>
            <a:ext cx="1835558" cy="1688763"/>
          </a:xfrm>
          <a:prstGeom prst="chord">
            <a:avLst>
              <a:gd name="adj1" fmla="val 21526134"/>
              <a:gd name="adj2" fmla="val 1620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a:p>
            <a:pPr algn="ctr"/>
            <a:r>
              <a:rPr lang="en-US" sz="3200" dirty="0">
                <a:solidFill>
                  <a:schemeClr val="tx1"/>
                </a:solidFill>
              </a:rPr>
              <a:t>6%</a:t>
            </a:r>
          </a:p>
          <a:p>
            <a:pPr algn="ctr"/>
            <a:r>
              <a:rPr lang="en-US" dirty="0">
                <a:solidFill>
                  <a:schemeClr val="tx1"/>
                </a:solidFill>
              </a:rPr>
              <a:t>No Response*</a:t>
            </a:r>
          </a:p>
        </p:txBody>
      </p:sp>
      <p:sp>
        <p:nvSpPr>
          <p:cNvPr id="14" name="Isosceles Triangle 13"/>
          <p:cNvSpPr/>
          <p:nvPr/>
        </p:nvSpPr>
        <p:spPr>
          <a:xfrm>
            <a:off x="7347314" y="3504632"/>
            <a:ext cx="2251587" cy="1925242"/>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a:p>
            <a:pPr algn="ctr"/>
            <a:r>
              <a:rPr lang="en-US" dirty="0"/>
              <a:t>Hispanic*</a:t>
            </a:r>
          </a:p>
          <a:p>
            <a:pPr algn="ctr"/>
            <a:endParaRPr lang="en-US" sz="1600" dirty="0"/>
          </a:p>
        </p:txBody>
      </p:sp>
      <p:sp>
        <p:nvSpPr>
          <p:cNvPr id="6" name="Isosceles Triangle 5"/>
          <p:cNvSpPr/>
          <p:nvPr/>
        </p:nvSpPr>
        <p:spPr>
          <a:xfrm>
            <a:off x="1689918" y="2206473"/>
            <a:ext cx="2628903" cy="17778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dirty="0"/>
              <a:t>9%* </a:t>
            </a:r>
            <a:r>
              <a:rPr lang="en-US" dirty="0"/>
              <a:t>Pharmacists</a:t>
            </a:r>
          </a:p>
        </p:txBody>
      </p:sp>
      <p:sp>
        <p:nvSpPr>
          <p:cNvPr id="2" name="Title 1"/>
          <p:cNvSpPr>
            <a:spLocks noGrp="1"/>
          </p:cNvSpPr>
          <p:nvPr>
            <p:ph type="title"/>
          </p:nvPr>
        </p:nvSpPr>
        <p:spPr>
          <a:xfrm>
            <a:off x="811162" y="141359"/>
            <a:ext cx="10515600" cy="1325563"/>
          </a:xfrm>
        </p:spPr>
        <p:txBody>
          <a:bodyPr/>
          <a:lstStyle/>
          <a:p>
            <a:r>
              <a:rPr lang="en-US" sz="4400" dirty="0"/>
              <a:t>Fast Facts about CDCESs</a:t>
            </a:r>
            <a:endParaRPr lang="en-US" dirty="0"/>
          </a:p>
        </p:txBody>
      </p:sp>
      <p:sp>
        <p:nvSpPr>
          <p:cNvPr id="4" name="Oval 3"/>
          <p:cNvSpPr/>
          <p:nvPr/>
        </p:nvSpPr>
        <p:spPr>
          <a:xfrm>
            <a:off x="498989" y="1457131"/>
            <a:ext cx="2091814" cy="1610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45%* </a:t>
            </a:r>
            <a:r>
              <a:rPr lang="en-US" dirty="0"/>
              <a:t>Dietitian Nutritionists</a:t>
            </a:r>
          </a:p>
        </p:txBody>
      </p:sp>
      <p:sp>
        <p:nvSpPr>
          <p:cNvPr id="5" name="Rounded Rectangle 4"/>
          <p:cNvSpPr/>
          <p:nvPr/>
        </p:nvSpPr>
        <p:spPr>
          <a:xfrm>
            <a:off x="2208879" y="1495209"/>
            <a:ext cx="1613720" cy="16714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000" dirty="0"/>
              <a:t>43%*</a:t>
            </a:r>
            <a:r>
              <a:rPr lang="en-US" dirty="0"/>
              <a:t> Nurses</a:t>
            </a:r>
          </a:p>
        </p:txBody>
      </p:sp>
      <p:sp>
        <p:nvSpPr>
          <p:cNvPr id="7" name="Oval 6"/>
          <p:cNvSpPr/>
          <p:nvPr/>
        </p:nvSpPr>
        <p:spPr>
          <a:xfrm>
            <a:off x="658763" y="2755727"/>
            <a:ext cx="1671482" cy="15060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dirty="0">
                <a:solidFill>
                  <a:schemeClr val="tx1"/>
                </a:solidFill>
              </a:rPr>
              <a:t>3%* </a:t>
            </a:r>
          </a:p>
          <a:p>
            <a:pPr algn="ctr"/>
            <a:r>
              <a:rPr lang="en-US" dirty="0">
                <a:solidFill>
                  <a:schemeClr val="tx1"/>
                </a:solidFill>
              </a:rPr>
              <a:t>All Other Disciplines</a:t>
            </a:r>
          </a:p>
        </p:txBody>
      </p:sp>
      <p:sp>
        <p:nvSpPr>
          <p:cNvPr id="9" name="Snip Diagonal Corner Rectangle 8"/>
          <p:cNvSpPr/>
          <p:nvPr/>
        </p:nvSpPr>
        <p:spPr>
          <a:xfrm>
            <a:off x="5796118" y="1208024"/>
            <a:ext cx="4999704" cy="141137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chemeClr val="bg1"/>
                </a:solidFill>
              </a:rPr>
              <a:t>Total Certified – @ </a:t>
            </a:r>
            <a:r>
              <a:rPr lang="en-US" sz="4000" dirty="0">
                <a:solidFill>
                  <a:schemeClr val="bg1"/>
                </a:solidFill>
              </a:rPr>
              <a:t>19,400 </a:t>
            </a:r>
            <a:r>
              <a:rPr lang="en-US" sz="1600" dirty="0">
                <a:solidFill>
                  <a:schemeClr val="bg1"/>
                </a:solidFill>
              </a:rPr>
              <a:t>(as of 4/2024)</a:t>
            </a:r>
          </a:p>
        </p:txBody>
      </p:sp>
      <p:sp>
        <p:nvSpPr>
          <p:cNvPr id="10" name="Rounded Rectangle 9"/>
          <p:cNvSpPr/>
          <p:nvPr/>
        </p:nvSpPr>
        <p:spPr>
          <a:xfrm>
            <a:off x="6096000" y="3001295"/>
            <a:ext cx="1905618" cy="16714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000" dirty="0"/>
              <a:t>76%</a:t>
            </a:r>
            <a:r>
              <a:rPr lang="en-US" dirty="0"/>
              <a:t> Caucasian*</a:t>
            </a:r>
          </a:p>
        </p:txBody>
      </p:sp>
      <p:sp>
        <p:nvSpPr>
          <p:cNvPr id="12" name="Oval 11"/>
          <p:cNvSpPr/>
          <p:nvPr/>
        </p:nvSpPr>
        <p:spPr>
          <a:xfrm>
            <a:off x="7604640" y="2849858"/>
            <a:ext cx="1968907" cy="1478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 </a:t>
            </a:r>
            <a:r>
              <a:rPr lang="en-US" dirty="0"/>
              <a:t>African American*</a:t>
            </a:r>
          </a:p>
        </p:txBody>
      </p:sp>
      <p:sp>
        <p:nvSpPr>
          <p:cNvPr id="17" name="Oval 16"/>
          <p:cNvSpPr/>
          <p:nvPr/>
        </p:nvSpPr>
        <p:spPr>
          <a:xfrm>
            <a:off x="8763160" y="4844306"/>
            <a:ext cx="1671482" cy="15060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dirty="0">
                <a:solidFill>
                  <a:schemeClr val="tx1"/>
                </a:solidFill>
              </a:rPr>
              <a:t>6% </a:t>
            </a:r>
            <a:r>
              <a:rPr lang="en-US" dirty="0">
                <a:solidFill>
                  <a:schemeClr val="tx1"/>
                </a:solidFill>
              </a:rPr>
              <a:t>Asian*</a:t>
            </a:r>
          </a:p>
        </p:txBody>
      </p:sp>
      <p:sp>
        <p:nvSpPr>
          <p:cNvPr id="18" name="Parallelogram 17"/>
          <p:cNvSpPr/>
          <p:nvPr/>
        </p:nvSpPr>
        <p:spPr>
          <a:xfrm>
            <a:off x="6134106" y="4294621"/>
            <a:ext cx="1768575" cy="186858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r>
              <a:rPr lang="en-US" dirty="0"/>
              <a:t> Native American &amp; Other*</a:t>
            </a:r>
          </a:p>
        </p:txBody>
      </p:sp>
      <p:sp>
        <p:nvSpPr>
          <p:cNvPr id="19" name="TextBox 18"/>
          <p:cNvSpPr txBox="1"/>
          <p:nvPr/>
        </p:nvSpPr>
        <p:spPr>
          <a:xfrm>
            <a:off x="9914610" y="6278469"/>
            <a:ext cx="1835558" cy="369332"/>
          </a:xfrm>
          <a:prstGeom prst="rect">
            <a:avLst/>
          </a:prstGeom>
          <a:noFill/>
        </p:spPr>
        <p:txBody>
          <a:bodyPr wrap="square" rtlCol="0">
            <a:spAutoFit/>
          </a:bodyPr>
          <a:lstStyle/>
          <a:p>
            <a:r>
              <a:rPr lang="en-US" dirty="0">
                <a:solidFill>
                  <a:schemeClr val="bg1"/>
                </a:solidFill>
              </a:rPr>
              <a:t>*4/2024 Figures</a:t>
            </a:r>
          </a:p>
        </p:txBody>
      </p:sp>
      <p:sp>
        <p:nvSpPr>
          <p:cNvPr id="23" name="Rounded Rectangle 22"/>
          <p:cNvSpPr/>
          <p:nvPr/>
        </p:nvSpPr>
        <p:spPr>
          <a:xfrm>
            <a:off x="2122164" y="4393174"/>
            <a:ext cx="1613720" cy="16714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000" dirty="0"/>
              <a:t>21%</a:t>
            </a:r>
            <a:r>
              <a:rPr lang="en-US" sz="3200" dirty="0"/>
              <a:t> </a:t>
            </a:r>
          </a:p>
          <a:p>
            <a:pPr algn="ctr"/>
            <a:r>
              <a:rPr lang="en-US" sz="1600" dirty="0"/>
              <a:t>Age 31-35</a:t>
            </a:r>
          </a:p>
          <a:p>
            <a:pPr algn="ctr"/>
            <a:r>
              <a:rPr lang="en-US" sz="1600" dirty="0"/>
              <a:t>1</a:t>
            </a:r>
            <a:r>
              <a:rPr lang="en-US" sz="1600" baseline="30000" dirty="0"/>
              <a:t>st</a:t>
            </a:r>
            <a:r>
              <a:rPr lang="en-US" sz="1600" dirty="0"/>
              <a:t> time certified</a:t>
            </a:r>
          </a:p>
          <a:p>
            <a:pPr algn="ctr"/>
            <a:r>
              <a:rPr lang="en-US" sz="1600" dirty="0"/>
              <a:t>2021-2023</a:t>
            </a:r>
          </a:p>
        </p:txBody>
      </p:sp>
      <p:sp>
        <p:nvSpPr>
          <p:cNvPr id="26" name="Oval 25"/>
          <p:cNvSpPr/>
          <p:nvPr/>
        </p:nvSpPr>
        <p:spPr>
          <a:xfrm>
            <a:off x="3426472" y="4762498"/>
            <a:ext cx="1934350" cy="18134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dirty="0">
                <a:solidFill>
                  <a:schemeClr val="tx1"/>
                </a:solidFill>
              </a:rPr>
              <a:t>16%</a:t>
            </a:r>
          </a:p>
          <a:p>
            <a:pPr algn="ctr"/>
            <a:r>
              <a:rPr lang="en-US" sz="1600" dirty="0">
                <a:solidFill>
                  <a:schemeClr val="tx1"/>
                </a:solidFill>
              </a:rPr>
              <a:t>Age 36-40</a:t>
            </a:r>
          </a:p>
          <a:p>
            <a:pPr algn="ctr"/>
            <a:r>
              <a:rPr lang="en-US" sz="1600" dirty="0">
                <a:solidFill>
                  <a:schemeClr val="tx1"/>
                </a:solidFill>
              </a:rPr>
              <a:t>1st time certified</a:t>
            </a:r>
          </a:p>
          <a:p>
            <a:pPr algn="ctr"/>
            <a:r>
              <a:rPr lang="en-US" sz="1600" dirty="0">
                <a:solidFill>
                  <a:schemeClr val="tx1"/>
                </a:solidFill>
              </a:rPr>
              <a:t>2021-2023</a:t>
            </a:r>
          </a:p>
        </p:txBody>
      </p:sp>
    </p:spTree>
    <p:extLst>
      <p:ext uri="{BB962C8B-B14F-4D97-AF65-F5344CB8AC3E}">
        <p14:creationId xmlns:p14="http://schemas.microsoft.com/office/powerpoint/2010/main" val="311110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52" y="233889"/>
            <a:ext cx="7658701" cy="985153"/>
          </a:xfrm>
        </p:spPr>
        <p:txBody>
          <a:bodyPr>
            <a:normAutofit fontScale="90000"/>
          </a:bodyPr>
          <a:lstStyle/>
          <a:p>
            <a:r>
              <a:rPr lang="en-US" sz="4000" dirty="0"/>
              <a:t>CDCES Eligibility Requirements  – Standard Pathway</a:t>
            </a:r>
          </a:p>
        </p:txBody>
      </p:sp>
      <p:sp>
        <p:nvSpPr>
          <p:cNvPr id="10" name="Curved Down Arrow 9"/>
          <p:cNvSpPr/>
          <p:nvPr/>
        </p:nvSpPr>
        <p:spPr>
          <a:xfrm rot="17064389">
            <a:off x="1584147" y="3045752"/>
            <a:ext cx="1237468" cy="524315"/>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661331" y="5980507"/>
            <a:ext cx="5289440" cy="707886"/>
          </a:xfrm>
          <a:prstGeom prst="rect">
            <a:avLst/>
          </a:prstGeom>
          <a:noFill/>
          <a:ln w="41275">
            <a:solidFill>
              <a:srgbClr val="FFC000"/>
            </a:solidFill>
          </a:ln>
        </p:spPr>
        <p:txBody>
          <a:bodyPr wrap="square" rtlCol="0">
            <a:spAutoFit/>
          </a:bodyPr>
          <a:lstStyle/>
          <a:p>
            <a:r>
              <a:rPr lang="en-US" sz="2000" dirty="0">
                <a:solidFill>
                  <a:srgbClr val="FFC000"/>
                </a:solidFill>
              </a:rPr>
              <a:t>Both 2.a. yearly and 2.b. hourly requirements can, BUT don’t have to be done at the same time</a:t>
            </a:r>
          </a:p>
        </p:txBody>
      </p:sp>
      <p:sp>
        <p:nvSpPr>
          <p:cNvPr id="12" name="Curved Down Arrow 11"/>
          <p:cNvSpPr/>
          <p:nvPr/>
        </p:nvSpPr>
        <p:spPr>
          <a:xfrm rot="5400000">
            <a:off x="4751074" y="3266041"/>
            <a:ext cx="1398112" cy="615544"/>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303552" y="2273756"/>
            <a:ext cx="1542866" cy="281539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en-US" b="1" dirty="0">
                <a:solidFill>
                  <a:schemeClr val="bg1"/>
                </a:solidFill>
                <a:cs typeface="Arial"/>
              </a:rPr>
              <a:t>1. Qualifying health professional license or registration</a:t>
            </a:r>
            <a:r>
              <a:rPr kumimoji="1" lang="en-US" dirty="0">
                <a:solidFill>
                  <a:schemeClr val="bg1"/>
                </a:solidFill>
                <a:cs typeface="Arial"/>
              </a:rPr>
              <a:t> (includes RN, RD/RDN, </a:t>
            </a:r>
            <a:r>
              <a:rPr kumimoji="1" lang="en-US" dirty="0" err="1">
                <a:solidFill>
                  <a:schemeClr val="bg1"/>
                </a:solidFill>
                <a:cs typeface="Arial"/>
              </a:rPr>
              <a:t>RPh</a:t>
            </a:r>
            <a:r>
              <a:rPr kumimoji="1" lang="en-US" dirty="0">
                <a:solidFill>
                  <a:schemeClr val="bg1"/>
                </a:solidFill>
                <a:cs typeface="Arial"/>
              </a:rPr>
              <a:t>, and many more</a:t>
            </a:r>
            <a:endParaRPr lang="en-US" dirty="0"/>
          </a:p>
        </p:txBody>
      </p:sp>
      <p:sp>
        <p:nvSpPr>
          <p:cNvPr id="15" name="Rounded Rectangle 14"/>
          <p:cNvSpPr/>
          <p:nvPr/>
        </p:nvSpPr>
        <p:spPr>
          <a:xfrm>
            <a:off x="2574890" y="1597163"/>
            <a:ext cx="2538228" cy="870857"/>
          </a:xfrm>
          <a:prstGeom prst="roundRect">
            <a:avLst/>
          </a:prstGeom>
          <a:solidFill>
            <a:srgbClr val="4DAA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b="1" dirty="0">
                <a:solidFill>
                  <a:schemeClr val="tx1"/>
                </a:solidFill>
                <a:cs typeface="Arial"/>
              </a:rPr>
              <a:t>2. Practice experience (after #1) – work or volunteer</a:t>
            </a:r>
          </a:p>
        </p:txBody>
      </p:sp>
      <p:sp>
        <p:nvSpPr>
          <p:cNvPr id="16" name="Rounded Rectangle 15"/>
          <p:cNvSpPr/>
          <p:nvPr/>
        </p:nvSpPr>
        <p:spPr>
          <a:xfrm>
            <a:off x="2596893" y="2590637"/>
            <a:ext cx="2399877" cy="9838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dirty="0">
                <a:solidFill>
                  <a:schemeClr val="tx1"/>
                </a:solidFill>
                <a:cs typeface="Arial"/>
              </a:rPr>
              <a:t>2.a. General: 2 years (does not need to be diabetes-focused)</a:t>
            </a:r>
            <a:endParaRPr lang="en-US" dirty="0"/>
          </a:p>
        </p:txBody>
      </p:sp>
      <p:sp>
        <p:nvSpPr>
          <p:cNvPr id="17" name="Rounded Rectangle 16"/>
          <p:cNvSpPr/>
          <p:nvPr/>
        </p:nvSpPr>
        <p:spPr>
          <a:xfrm>
            <a:off x="2480723" y="3678058"/>
            <a:ext cx="2632395" cy="220691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dirty="0">
                <a:solidFill>
                  <a:schemeClr val="tx1"/>
                </a:solidFill>
                <a:cs typeface="Arial"/>
              </a:rPr>
              <a:t>2.b. Diabetes-focused: 1,000 hours within 5 years providing diabetes education to </a:t>
            </a:r>
            <a:r>
              <a:rPr kumimoji="1" lang="en-US" b="1" dirty="0">
                <a:solidFill>
                  <a:schemeClr val="tx1"/>
                </a:solidFill>
                <a:cs typeface="Arial"/>
              </a:rPr>
              <a:t>people with diabetes </a:t>
            </a:r>
            <a:r>
              <a:rPr kumimoji="1" lang="en-US" dirty="0">
                <a:solidFill>
                  <a:schemeClr val="tx1"/>
                </a:solidFill>
                <a:cs typeface="Arial"/>
              </a:rPr>
              <a:t>(with 200 of those hours in last 12 months)</a:t>
            </a:r>
            <a:endParaRPr lang="en-US" dirty="0"/>
          </a:p>
        </p:txBody>
      </p:sp>
      <p:sp>
        <p:nvSpPr>
          <p:cNvPr id="18" name="Rounded Rectangle 17"/>
          <p:cNvSpPr/>
          <p:nvPr/>
        </p:nvSpPr>
        <p:spPr>
          <a:xfrm>
            <a:off x="6005416" y="2616106"/>
            <a:ext cx="1405078" cy="2478017"/>
          </a:xfrm>
          <a:prstGeom prst="roundRect">
            <a:avLst/>
          </a:prstGeom>
          <a:solidFill>
            <a:srgbClr val="5AD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b="1" dirty="0">
                <a:solidFill>
                  <a:schemeClr val="tx1"/>
                </a:solidFill>
                <a:cs typeface="Arial"/>
              </a:rPr>
              <a:t>3. Continuing education (CE)</a:t>
            </a:r>
            <a:r>
              <a:rPr kumimoji="1" lang="en-US" dirty="0">
                <a:solidFill>
                  <a:schemeClr val="tx1"/>
                </a:solidFill>
                <a:cs typeface="Arial"/>
              </a:rPr>
              <a:t>: 15 hours of diabetes-related CE within past 2 years</a:t>
            </a:r>
            <a:endParaRPr lang="en-US" dirty="0">
              <a:solidFill>
                <a:schemeClr val="tx1"/>
              </a:solidFill>
            </a:endParaRPr>
          </a:p>
        </p:txBody>
      </p:sp>
      <p:grpSp>
        <p:nvGrpSpPr>
          <p:cNvPr id="6" name="Group 5"/>
          <p:cNvGrpSpPr/>
          <p:nvPr/>
        </p:nvGrpSpPr>
        <p:grpSpPr>
          <a:xfrm>
            <a:off x="4959256" y="919123"/>
            <a:ext cx="2753200" cy="4855619"/>
            <a:chOff x="3744762" y="1906134"/>
            <a:chExt cx="2576191" cy="3912830"/>
          </a:xfrm>
        </p:grpSpPr>
        <p:sp>
          <p:nvSpPr>
            <p:cNvPr id="7" name="Curved Down Arrow 6"/>
            <p:cNvSpPr/>
            <p:nvPr/>
          </p:nvSpPr>
          <p:spPr>
            <a:xfrm rot="1689843">
              <a:off x="3744762" y="1906134"/>
              <a:ext cx="2576191" cy="1060816"/>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130376" y="2128159"/>
              <a:ext cx="1492636" cy="1190483"/>
            </a:xfrm>
            <a:prstGeom prst="rect">
              <a:avLst/>
            </a:prstGeom>
            <a:noFill/>
          </p:spPr>
          <p:txBody>
            <a:bodyPr wrap="square" rtlCol="0">
              <a:spAutoFit/>
            </a:bodyPr>
            <a:lstStyle/>
            <a:p>
              <a:r>
                <a:rPr lang="en-US" dirty="0">
                  <a:solidFill>
                    <a:srgbClr val="FFC000"/>
                  </a:solidFill>
                </a:rPr>
                <a:t>2. Practice experience and 3. CE can happen at the same time</a:t>
              </a:r>
            </a:p>
          </p:txBody>
        </p:sp>
        <p:sp>
          <p:nvSpPr>
            <p:cNvPr id="9" name="Curved Down Arrow 8"/>
            <p:cNvSpPr/>
            <p:nvPr/>
          </p:nvSpPr>
          <p:spPr>
            <a:xfrm rot="10014298">
              <a:off x="3925419" y="5383481"/>
              <a:ext cx="1584035" cy="435483"/>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Rounded Rectangle 17">
            <a:extLst>
              <a:ext uri="{FF2B5EF4-FFF2-40B4-BE49-F238E27FC236}">
                <a16:creationId xmlns:a16="http://schemas.microsoft.com/office/drawing/2014/main" id="{4792B7B6-11C3-486B-9DF9-E2CDD816D15C}"/>
              </a:ext>
            </a:extLst>
          </p:cNvPr>
          <p:cNvSpPr/>
          <p:nvPr/>
        </p:nvSpPr>
        <p:spPr>
          <a:xfrm>
            <a:off x="8044545" y="3082583"/>
            <a:ext cx="2553660" cy="15754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b="1" dirty="0">
                <a:solidFill>
                  <a:schemeClr val="tx2"/>
                </a:solidFill>
                <a:cs typeface="Arial"/>
              </a:rPr>
              <a:t>4. Apply for, take, and receive a passing score on the CDCES exam! </a:t>
            </a:r>
            <a:endParaRPr lang="en-US" dirty="0">
              <a:solidFill>
                <a:schemeClr val="tx2"/>
              </a:solidFill>
            </a:endParaRPr>
          </a:p>
        </p:txBody>
      </p:sp>
    </p:spTree>
    <p:extLst>
      <p:ext uri="{BB962C8B-B14F-4D97-AF65-F5344CB8AC3E}">
        <p14:creationId xmlns:p14="http://schemas.microsoft.com/office/powerpoint/2010/main" val="176771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83" y="337418"/>
            <a:ext cx="10357622" cy="985153"/>
          </a:xfrm>
        </p:spPr>
        <p:txBody>
          <a:bodyPr>
            <a:normAutofit fontScale="90000"/>
          </a:bodyPr>
          <a:lstStyle/>
          <a:p>
            <a:r>
              <a:rPr lang="en-US" sz="4000" dirty="0"/>
              <a:t>CDCES Eligibility Requirements – Unique Qualifications Pathway</a:t>
            </a:r>
          </a:p>
        </p:txBody>
      </p:sp>
      <p:sp>
        <p:nvSpPr>
          <p:cNvPr id="21" name="Content Placeholder 2">
            <a:extLst>
              <a:ext uri="{FF2B5EF4-FFF2-40B4-BE49-F238E27FC236}">
                <a16:creationId xmlns:a16="http://schemas.microsoft.com/office/drawing/2014/main" id="{A8DB2E11-C079-4B7E-B7A8-E7D84DF4A1A1}"/>
              </a:ext>
            </a:extLst>
          </p:cNvPr>
          <p:cNvSpPr txBox="1">
            <a:spLocks/>
          </p:cNvSpPr>
          <p:nvPr/>
        </p:nvSpPr>
        <p:spPr>
          <a:xfrm>
            <a:off x="593124" y="1674589"/>
            <a:ext cx="10760676" cy="44543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a:lnSpc>
                <a:spcPct val="120000"/>
              </a:lnSpc>
              <a:spcAft>
                <a:spcPts val="1000"/>
              </a:spcAft>
            </a:pPr>
            <a:r>
              <a:rPr lang="en-US" sz="3300" b="1" dirty="0"/>
              <a:t>Pathway for those individuals providing diabetes care and education under a master’s or doctorate degree with a health-related major/concentration, but who do not hold one of the qualifying licenses/registrations or advanced degree in social work identified in standard pathway.</a:t>
            </a:r>
          </a:p>
          <a:p>
            <a:pPr>
              <a:lnSpc>
                <a:spcPct val="120000"/>
              </a:lnSpc>
              <a:spcAft>
                <a:spcPts val="1000"/>
              </a:spcAft>
            </a:pPr>
            <a:r>
              <a:rPr lang="en-US" sz="3300" b="1" i="1" dirty="0"/>
              <a:t>Most common examples: master’s degree in exercise physiology, nutrition, public health</a:t>
            </a:r>
          </a:p>
          <a:p>
            <a:pPr>
              <a:lnSpc>
                <a:spcPct val="120000"/>
              </a:lnSpc>
              <a:spcAft>
                <a:spcPts val="1000"/>
              </a:spcAft>
            </a:pPr>
            <a:r>
              <a:rPr lang="en-US" sz="3300" b="1" i="1" dirty="0"/>
              <a:t>Important – </a:t>
            </a:r>
            <a:r>
              <a:rPr lang="en-US" sz="3300" b="1" i="1" dirty="0">
                <a:solidFill>
                  <a:schemeClr val="accent4"/>
                </a:solidFill>
              </a:rPr>
              <a:t>think about your ultimate goal </a:t>
            </a:r>
            <a:r>
              <a:rPr lang="en-US" sz="3300" b="1" i="1" dirty="0"/>
              <a:t>- the CDCES credential does not expand the scope of work a person is able to do under their qualifying degree/discipline. Individuals who attain certification via this pathway may encounter challenges in finding positions other than the one they use to qualify for certification. While CBDCE wants individuals to become certified, the organization is not able to devote resources to promoting this pathway to employers or insurers.</a:t>
            </a:r>
            <a:endParaRPr lang="en-US" dirty="0"/>
          </a:p>
        </p:txBody>
      </p:sp>
    </p:spTree>
    <p:extLst>
      <p:ext uri="{BB962C8B-B14F-4D97-AF65-F5344CB8AC3E}">
        <p14:creationId xmlns:p14="http://schemas.microsoft.com/office/powerpoint/2010/main" val="225811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26" y="115743"/>
            <a:ext cx="11383347" cy="1325563"/>
          </a:xfrm>
        </p:spPr>
        <p:txBody>
          <a:bodyPr/>
          <a:lstStyle/>
          <a:p>
            <a:r>
              <a:rPr lang="en-US" dirty="0"/>
              <a:t>Scholarship Program</a:t>
            </a:r>
          </a:p>
        </p:txBody>
      </p:sp>
      <p:sp>
        <p:nvSpPr>
          <p:cNvPr id="3" name="TextBox 2"/>
          <p:cNvSpPr txBox="1"/>
          <p:nvPr/>
        </p:nvSpPr>
        <p:spPr>
          <a:xfrm>
            <a:off x="678024" y="1386321"/>
            <a:ext cx="11109649" cy="520142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Century Gothic" panose="020B0502020202020204" pitchFamily="34" charset="0"/>
              </a:rPr>
              <a:t>Recipients receive voucher to cover initial certification application fee ($350 value)</a:t>
            </a:r>
          </a:p>
          <a:p>
            <a:pPr marL="457200" indent="-457200">
              <a:buFont typeface="Arial" panose="020B0604020202020204" pitchFamily="34" charset="0"/>
              <a:buChar char="•"/>
            </a:pPr>
            <a:endParaRPr lang="en-US" sz="2400" dirty="0">
              <a:solidFill>
                <a:schemeClr val="bg1"/>
              </a:solidFill>
              <a:latin typeface="Century Gothic" panose="020B0502020202020204" pitchFamily="34" charset="0"/>
            </a:endParaRPr>
          </a:p>
          <a:p>
            <a:pPr marL="457200" indent="-457200">
              <a:buFont typeface="Arial" panose="020B0604020202020204" pitchFamily="34" charset="0"/>
              <a:buChar char="•"/>
            </a:pPr>
            <a:r>
              <a:rPr lang="en-US" sz="2400" dirty="0">
                <a:solidFill>
                  <a:schemeClr val="bg1"/>
                </a:solidFill>
                <a:latin typeface="Century Gothic" panose="020B0502020202020204" pitchFamily="34" charset="0"/>
              </a:rPr>
              <a:t>Categories</a:t>
            </a:r>
          </a:p>
          <a:p>
            <a:pPr marL="1200150" lvl="2" indent="-285750">
              <a:buFont typeface="Arial" panose="020B0604020202020204" pitchFamily="34" charset="0"/>
              <a:buChar char="•"/>
            </a:pPr>
            <a:r>
              <a:rPr lang="en-US" sz="2400" dirty="0">
                <a:solidFill>
                  <a:schemeClr val="bg1"/>
                </a:solidFill>
                <a:latin typeface="Century Gothic" panose="020B0502020202020204" pitchFamily="34" charset="0"/>
              </a:rPr>
              <a:t>Diversity and Inclusion</a:t>
            </a:r>
          </a:p>
          <a:p>
            <a:pPr marL="1200150" lvl="2" indent="-285750">
              <a:buFont typeface="Arial" panose="020B0604020202020204" pitchFamily="34" charset="0"/>
              <a:buChar char="•"/>
            </a:pPr>
            <a:r>
              <a:rPr lang="en-US" sz="2400" dirty="0">
                <a:solidFill>
                  <a:schemeClr val="bg1"/>
                </a:solidFill>
                <a:latin typeface="Century Gothic" panose="020B0502020202020204" pitchFamily="34" charset="0"/>
              </a:rPr>
              <a:t>Young Professional</a:t>
            </a:r>
          </a:p>
          <a:p>
            <a:pPr marL="1200150" lvl="2" indent="-285750">
              <a:buFont typeface="Arial" panose="020B0604020202020204" pitchFamily="34" charset="0"/>
              <a:buChar char="•"/>
            </a:pPr>
            <a:r>
              <a:rPr lang="en-US" sz="2400" dirty="0">
                <a:solidFill>
                  <a:schemeClr val="bg1"/>
                </a:solidFill>
                <a:latin typeface="Century Gothic" panose="020B0502020202020204" pitchFamily="34" charset="0"/>
              </a:rPr>
              <a:t>Veterans/Military Service</a:t>
            </a:r>
          </a:p>
          <a:p>
            <a:pPr marL="1200150" lvl="2" indent="-285750">
              <a:buFont typeface="Arial" panose="020B0604020202020204" pitchFamily="34" charset="0"/>
              <a:buChar char="•"/>
            </a:pPr>
            <a:r>
              <a:rPr lang="en-US" sz="2400" dirty="0">
                <a:solidFill>
                  <a:schemeClr val="bg1"/>
                </a:solidFill>
                <a:latin typeface="Century Gothic" panose="020B0502020202020204" pitchFamily="34" charset="0"/>
              </a:rPr>
              <a:t>Profession Expansion</a:t>
            </a:r>
          </a:p>
          <a:p>
            <a:pPr marL="1200150" lvl="2" indent="-285750">
              <a:buFont typeface="Arial" panose="020B0604020202020204" pitchFamily="34" charset="0"/>
              <a:buChar char="•"/>
            </a:pPr>
            <a:r>
              <a:rPr lang="en-US" sz="2400" dirty="0">
                <a:solidFill>
                  <a:schemeClr val="bg1"/>
                </a:solidFill>
                <a:latin typeface="Century Gothic" panose="020B0502020202020204" pitchFamily="34" charset="0"/>
              </a:rPr>
              <a:t>Under-Resourced Populations</a:t>
            </a:r>
          </a:p>
          <a:p>
            <a:pPr marL="1200150" lvl="2" indent="-285750">
              <a:buFont typeface="Arial" panose="020B0604020202020204" pitchFamily="34" charset="0"/>
              <a:buChar char="•"/>
            </a:pPr>
            <a:endParaRPr lang="en-US" sz="2400" dirty="0">
              <a:solidFill>
                <a:schemeClr val="bg1"/>
              </a:solidFill>
              <a:latin typeface="Century Gothic" panose="020B0502020202020204" pitchFamily="34" charset="0"/>
            </a:endParaRPr>
          </a:p>
          <a:p>
            <a:pPr marL="285750" indent="-285750">
              <a:buFont typeface="Arial" panose="020B0604020202020204" pitchFamily="34" charset="0"/>
              <a:buChar char="•"/>
            </a:pPr>
            <a:r>
              <a:rPr lang="en-US" sz="2400" dirty="0">
                <a:solidFill>
                  <a:schemeClr val="bg1"/>
                </a:solidFill>
                <a:latin typeface="Century Gothic" panose="020B0502020202020204" pitchFamily="34" charset="0"/>
              </a:rPr>
              <a:t>Recipients also gain access to practice exam at no cost ($55 value)</a:t>
            </a:r>
          </a:p>
          <a:p>
            <a:pPr marL="285750" indent="-285750">
              <a:buFont typeface="Arial" panose="020B0604020202020204" pitchFamily="34" charset="0"/>
              <a:buChar char="•"/>
            </a:pPr>
            <a:endParaRPr lang="en-US" sz="2400" dirty="0">
              <a:solidFill>
                <a:schemeClr val="bg1"/>
              </a:solidFill>
              <a:latin typeface="Century Gothic" panose="020B0502020202020204" pitchFamily="34" charset="0"/>
            </a:endParaRPr>
          </a:p>
          <a:p>
            <a:pPr marL="285750" indent="-285750">
              <a:buFont typeface="Arial" panose="020B0604020202020204" pitchFamily="34" charset="0"/>
              <a:buChar char="•"/>
            </a:pPr>
            <a:r>
              <a:rPr lang="en-US" sz="2400" dirty="0">
                <a:solidFill>
                  <a:schemeClr val="bg1"/>
                </a:solidFill>
                <a:latin typeface="Century Gothic" panose="020B0502020202020204" pitchFamily="34" charset="0"/>
                <a:hlinkClick r:id="rId3"/>
              </a:rPr>
              <a:t>Learn more</a:t>
            </a:r>
            <a:endParaRPr lang="en-US" sz="2400" dirty="0">
              <a:solidFill>
                <a:schemeClr val="bg1"/>
              </a:solidFill>
              <a:latin typeface="Century Gothic" panose="020B0502020202020204" pitchFamily="34" charset="0"/>
            </a:endParaRP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ndParaRPr>
          </a:p>
        </p:txBody>
      </p:sp>
      <p:sp>
        <p:nvSpPr>
          <p:cNvPr id="4" name="Oval 3">
            <a:extLst>
              <a:ext uri="{FF2B5EF4-FFF2-40B4-BE49-F238E27FC236}">
                <a16:creationId xmlns:a16="http://schemas.microsoft.com/office/drawing/2014/main" id="{C54CA38D-32F8-49E1-8883-32497BCD9F80}"/>
              </a:ext>
            </a:extLst>
          </p:cNvPr>
          <p:cNvSpPr/>
          <p:nvPr/>
        </p:nvSpPr>
        <p:spPr>
          <a:xfrm>
            <a:off x="7186864" y="2129589"/>
            <a:ext cx="4071420" cy="25988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235BA8"/>
                </a:solidFill>
              </a:rPr>
              <a:t>Applications taken Mar 15-May 15</a:t>
            </a:r>
          </a:p>
        </p:txBody>
      </p:sp>
    </p:spTree>
    <p:extLst>
      <p:ext uri="{BB962C8B-B14F-4D97-AF65-F5344CB8AC3E}">
        <p14:creationId xmlns:p14="http://schemas.microsoft.com/office/powerpoint/2010/main" val="111474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83" y="337418"/>
            <a:ext cx="10357622" cy="985153"/>
          </a:xfrm>
        </p:spPr>
        <p:txBody>
          <a:bodyPr>
            <a:normAutofit/>
          </a:bodyPr>
          <a:lstStyle/>
          <a:p>
            <a:r>
              <a:rPr lang="en-US" sz="4000" dirty="0"/>
              <a:t>Mentorship Program</a:t>
            </a:r>
          </a:p>
        </p:txBody>
      </p:sp>
      <p:sp>
        <p:nvSpPr>
          <p:cNvPr id="21" name="Content Placeholder 2">
            <a:extLst>
              <a:ext uri="{FF2B5EF4-FFF2-40B4-BE49-F238E27FC236}">
                <a16:creationId xmlns:a16="http://schemas.microsoft.com/office/drawing/2014/main" id="{A8DB2E11-C079-4B7E-B7A8-E7D84DF4A1A1}"/>
              </a:ext>
            </a:extLst>
          </p:cNvPr>
          <p:cNvSpPr txBox="1">
            <a:spLocks/>
          </p:cNvSpPr>
          <p:nvPr/>
        </p:nvSpPr>
        <p:spPr>
          <a:xfrm>
            <a:off x="569374" y="1488826"/>
            <a:ext cx="10760676" cy="48063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800"/>
              </a:spcBef>
              <a:spcAft>
                <a:spcPts val="800"/>
              </a:spcAft>
            </a:pPr>
            <a:r>
              <a:rPr lang="en-US" sz="2200" dirty="0"/>
              <a:t>Optional mentorship program partners experienced CDCESs with health professionals who are interested in gaining experience in providing diabetes education. </a:t>
            </a:r>
          </a:p>
          <a:p>
            <a:pPr>
              <a:lnSpc>
                <a:spcPct val="100000"/>
              </a:lnSpc>
              <a:spcBef>
                <a:spcPts val="800"/>
              </a:spcBef>
              <a:spcAft>
                <a:spcPts val="800"/>
              </a:spcAft>
            </a:pPr>
            <a:r>
              <a:rPr lang="en-US" sz="2200" dirty="0"/>
              <a:t>Helps the individuals accrue experience in order to meet the practice requirement to sit for the CDCES exam.</a:t>
            </a:r>
          </a:p>
          <a:p>
            <a:pPr>
              <a:lnSpc>
                <a:spcPct val="100000"/>
              </a:lnSpc>
              <a:spcBef>
                <a:spcPts val="800"/>
              </a:spcBef>
              <a:spcAft>
                <a:spcPts val="800"/>
              </a:spcAft>
            </a:pPr>
            <a:r>
              <a:rPr lang="en-US" sz="2200" dirty="0"/>
              <a:t>CDCESs volunteer as mentors – provide avenue for the mentee to accrue hours providing DSMES to people with diabetes</a:t>
            </a:r>
          </a:p>
          <a:p>
            <a:pPr>
              <a:lnSpc>
                <a:spcPct val="100000"/>
              </a:lnSpc>
              <a:spcBef>
                <a:spcPts val="800"/>
              </a:spcBef>
              <a:spcAft>
                <a:spcPts val="800"/>
              </a:spcAft>
            </a:pPr>
            <a:r>
              <a:rPr lang="en-US" sz="2200" dirty="0"/>
              <a:t>As partnerships are completed, mentors can accrue equivalent CEs towards renewal by CE requirements</a:t>
            </a:r>
          </a:p>
          <a:p>
            <a:pPr>
              <a:lnSpc>
                <a:spcPct val="100000"/>
              </a:lnSpc>
              <a:spcBef>
                <a:spcPts val="800"/>
              </a:spcBef>
              <a:spcAft>
                <a:spcPts val="800"/>
              </a:spcAft>
            </a:pPr>
            <a:r>
              <a:rPr lang="en-US" sz="2200" dirty="0"/>
              <a:t>Mentor Spotlight Award – annual – launched 2020 </a:t>
            </a:r>
          </a:p>
          <a:p>
            <a:pPr>
              <a:lnSpc>
                <a:spcPct val="100000"/>
              </a:lnSpc>
              <a:spcBef>
                <a:spcPts val="800"/>
              </a:spcBef>
              <a:spcAft>
                <a:spcPts val="800"/>
              </a:spcAft>
            </a:pPr>
            <a:r>
              <a:rPr lang="en-US" sz="2200" dirty="0">
                <a:hlinkClick r:id="rId3"/>
              </a:rPr>
              <a:t>Learn more on the cbdce.org site</a:t>
            </a:r>
            <a:endParaRPr lang="en-US" sz="2200" dirty="0"/>
          </a:p>
        </p:txBody>
      </p:sp>
    </p:spTree>
    <p:extLst>
      <p:ext uri="{BB962C8B-B14F-4D97-AF65-F5344CB8AC3E}">
        <p14:creationId xmlns:p14="http://schemas.microsoft.com/office/powerpoint/2010/main" val="409860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47" y="365125"/>
            <a:ext cx="11383347" cy="1325563"/>
          </a:xfrm>
        </p:spPr>
        <p:txBody>
          <a:bodyPr/>
          <a:lstStyle/>
          <a:p>
            <a:r>
              <a:rPr lang="en-US" dirty="0"/>
              <a:t>Applying/Taking the Exam</a:t>
            </a:r>
          </a:p>
        </p:txBody>
      </p:sp>
      <p:sp>
        <p:nvSpPr>
          <p:cNvPr id="3" name="TextBox 2"/>
          <p:cNvSpPr txBox="1"/>
          <p:nvPr/>
        </p:nvSpPr>
        <p:spPr>
          <a:xfrm>
            <a:off x="684245" y="1690688"/>
            <a:ext cx="11109649" cy="3847207"/>
          </a:xfrm>
          <a:prstGeom prst="rect">
            <a:avLst/>
          </a:prstGeom>
          <a:noFill/>
        </p:spPr>
        <p:txBody>
          <a:bodyPr wrap="square" rtlCol="0">
            <a:spAutoFit/>
          </a:bodyPr>
          <a:lstStyle/>
          <a:p>
            <a:pPr marL="285750" indent="-285750">
              <a:buFont typeface="Arial" panose="020B0604020202020204" pitchFamily="34" charset="0"/>
              <a:buChar char="•"/>
            </a:pPr>
            <a:endParaRPr lang="en-US" sz="2800" dirty="0">
              <a:solidFill>
                <a:schemeClr val="bg1"/>
              </a:solidFill>
              <a:latin typeface="Century Gothic" panose="020B0502020202020204" pitchFamily="34" charset="0"/>
            </a:endParaRPr>
          </a:p>
          <a:p>
            <a:pPr marL="285750" indent="-285750">
              <a:buFont typeface="Arial" panose="020B0604020202020204" pitchFamily="34" charset="0"/>
              <a:buChar char="•"/>
            </a:pPr>
            <a:r>
              <a:rPr lang="en-US" sz="3600" dirty="0">
                <a:solidFill>
                  <a:schemeClr val="bg1"/>
                </a:solidFill>
                <a:latin typeface="Century Gothic" panose="020B0502020202020204" pitchFamily="34" charset="0"/>
              </a:rPr>
              <a:t>Ways to take the Exam</a:t>
            </a:r>
          </a:p>
          <a:p>
            <a:pPr marL="742950" lvl="1" indent="-285750">
              <a:buFont typeface="Arial" panose="020B0604020202020204" pitchFamily="34" charset="0"/>
              <a:buChar char="•"/>
            </a:pPr>
            <a:r>
              <a:rPr lang="en-US" sz="3600" dirty="0">
                <a:solidFill>
                  <a:schemeClr val="bg1"/>
                </a:solidFill>
                <a:latin typeface="Century Gothic" panose="020B0502020202020204" pitchFamily="34" charset="0"/>
              </a:rPr>
              <a:t>Year-Round Application Submission and Testing</a:t>
            </a:r>
          </a:p>
          <a:p>
            <a:pPr marL="742950" lvl="1" indent="-285750">
              <a:buFont typeface="Arial" panose="020B0604020202020204" pitchFamily="34" charset="0"/>
              <a:buChar char="•"/>
            </a:pPr>
            <a:r>
              <a:rPr lang="en-US" sz="3600" dirty="0">
                <a:solidFill>
                  <a:schemeClr val="bg1"/>
                </a:solidFill>
                <a:latin typeface="Century Gothic" panose="020B0502020202020204" pitchFamily="34" charset="0"/>
              </a:rPr>
              <a:t>Simplified Application</a:t>
            </a:r>
          </a:p>
          <a:p>
            <a:pPr marL="742950" lvl="1" indent="-285750">
              <a:buFont typeface="Arial" panose="020B0604020202020204" pitchFamily="34" charset="0"/>
              <a:buChar char="•"/>
            </a:pPr>
            <a:r>
              <a:rPr lang="en-US" sz="3600" dirty="0">
                <a:solidFill>
                  <a:schemeClr val="bg1"/>
                </a:solidFill>
                <a:latin typeface="Century Gothic" panose="020B0502020202020204" pitchFamily="34" charset="0"/>
              </a:rPr>
              <a:t>In-person test centers</a:t>
            </a:r>
          </a:p>
          <a:p>
            <a:pPr marL="742950" lvl="1" indent="-285750">
              <a:buFont typeface="Arial" panose="020B0604020202020204" pitchFamily="34" charset="0"/>
              <a:buChar char="•"/>
            </a:pPr>
            <a:r>
              <a:rPr lang="en-US" sz="3600" dirty="0">
                <a:solidFill>
                  <a:schemeClr val="bg1"/>
                </a:solidFill>
                <a:latin typeface="Century Gothic" panose="020B0502020202020204" pitchFamily="34" charset="0"/>
              </a:rPr>
              <a:t>Live remote proctoring (launched 2022)</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68773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0B0E-B037-4760-9BF9-9A525A1FE0F2}"/>
              </a:ext>
            </a:extLst>
          </p:cNvPr>
          <p:cNvSpPr>
            <a:spLocks noGrp="1"/>
          </p:cNvSpPr>
          <p:nvPr>
            <p:ph type="title"/>
          </p:nvPr>
        </p:nvSpPr>
        <p:spPr/>
        <p:txBody>
          <a:bodyPr/>
          <a:lstStyle/>
          <a:p>
            <a:r>
              <a:rPr lang="en-US" dirty="0"/>
              <a:t>Initial Certification Website Resources </a:t>
            </a:r>
          </a:p>
        </p:txBody>
      </p:sp>
      <p:sp>
        <p:nvSpPr>
          <p:cNvPr id="3" name="Content Placeholder 2">
            <a:extLst>
              <a:ext uri="{FF2B5EF4-FFF2-40B4-BE49-F238E27FC236}">
                <a16:creationId xmlns:a16="http://schemas.microsoft.com/office/drawing/2014/main" id="{DF93BCF4-226B-4541-9741-FF56085C77FD}"/>
              </a:ext>
            </a:extLst>
          </p:cNvPr>
          <p:cNvSpPr>
            <a:spLocks noGrp="1"/>
          </p:cNvSpPr>
          <p:nvPr>
            <p:ph idx="1"/>
          </p:nvPr>
        </p:nvSpPr>
        <p:spPr/>
        <p:txBody>
          <a:bodyPr/>
          <a:lstStyle/>
          <a:p>
            <a:r>
              <a:rPr lang="en-US" sz="3600" dirty="0">
                <a:hlinkClick r:id="rId3"/>
              </a:rPr>
              <a:t>Eligibility</a:t>
            </a:r>
            <a:endParaRPr lang="en-US" sz="3600" dirty="0"/>
          </a:p>
          <a:p>
            <a:r>
              <a:rPr lang="en-US" sz="3600" dirty="0">
                <a:hlinkClick r:id="rId4"/>
              </a:rPr>
              <a:t>Scholarships</a:t>
            </a:r>
            <a:endParaRPr lang="en-US" sz="3600" dirty="0"/>
          </a:p>
          <a:p>
            <a:r>
              <a:rPr lang="en-US" sz="3600" dirty="0">
                <a:hlinkClick r:id="rId5"/>
              </a:rPr>
              <a:t>Prepare</a:t>
            </a:r>
            <a:endParaRPr lang="en-US" sz="3600" dirty="0"/>
          </a:p>
          <a:p>
            <a:r>
              <a:rPr lang="en-US" sz="3600" dirty="0">
                <a:hlinkClick r:id="rId6"/>
              </a:rPr>
              <a:t>Apply and Schedule</a:t>
            </a:r>
            <a:endParaRPr lang="en-US" sz="3600" dirty="0"/>
          </a:p>
          <a:p>
            <a:r>
              <a:rPr lang="en-US" sz="3600" dirty="0">
                <a:hlinkClick r:id="rId6"/>
              </a:rPr>
              <a:t>Test</a:t>
            </a:r>
            <a:endParaRPr lang="en-US" sz="3600" dirty="0"/>
          </a:p>
          <a:p>
            <a:r>
              <a:rPr lang="en-US" sz="3600" dirty="0">
                <a:hlinkClick r:id="rId7"/>
              </a:rPr>
              <a:t>FAQs</a:t>
            </a:r>
            <a:endParaRPr lang="en-US" sz="3600" dirty="0"/>
          </a:p>
          <a:p>
            <a:r>
              <a:rPr lang="en-US" sz="3600" dirty="0">
                <a:hlinkClick r:id="rId8"/>
              </a:rPr>
              <a:t>Exam Handbook</a:t>
            </a:r>
            <a:endParaRPr lang="en-US" sz="3600" dirty="0"/>
          </a:p>
          <a:p>
            <a:endParaRPr lang="en-US" dirty="0"/>
          </a:p>
          <a:p>
            <a:endParaRPr lang="en-US" dirty="0"/>
          </a:p>
          <a:p>
            <a:endParaRPr lang="en-US" dirty="0"/>
          </a:p>
        </p:txBody>
      </p:sp>
    </p:spTree>
    <p:extLst>
      <p:ext uri="{BB962C8B-B14F-4D97-AF65-F5344CB8AC3E}">
        <p14:creationId xmlns:p14="http://schemas.microsoft.com/office/powerpoint/2010/main" val="122881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94" y="137477"/>
            <a:ext cx="10515600" cy="1325563"/>
          </a:xfrm>
        </p:spPr>
        <p:txBody>
          <a:bodyPr>
            <a:normAutofit/>
          </a:bodyPr>
          <a:lstStyle/>
          <a:p>
            <a:pPr>
              <a:defRPr/>
            </a:pPr>
            <a:r>
              <a:rPr lang="en-US" sz="4000" dirty="0"/>
              <a:t>Becoming a CDCES</a:t>
            </a:r>
          </a:p>
        </p:txBody>
      </p:sp>
      <p:sp>
        <p:nvSpPr>
          <p:cNvPr id="3" name="Content Placeholder 2"/>
          <p:cNvSpPr>
            <a:spLocks noGrp="1"/>
          </p:cNvSpPr>
          <p:nvPr>
            <p:ph idx="1"/>
          </p:nvPr>
        </p:nvSpPr>
        <p:spPr>
          <a:xfrm>
            <a:off x="623634" y="1251535"/>
            <a:ext cx="6821638" cy="3460834"/>
          </a:xfrm>
        </p:spPr>
        <p:txBody>
          <a:bodyPr>
            <a:normAutofit/>
          </a:bodyPr>
          <a:lstStyle/>
          <a:p>
            <a:pPr marL="0" indent="0">
              <a:buNone/>
              <a:defRPr/>
            </a:pPr>
            <a:r>
              <a:rPr kumimoji="1" lang="en-US" sz="3733" b="1" dirty="0">
                <a:cs typeface="Arial"/>
              </a:rPr>
              <a:t>Exam Details &amp; Preparation</a:t>
            </a:r>
          </a:p>
          <a:p>
            <a:pPr marL="0" indent="0">
              <a:buNone/>
              <a:defRPr/>
            </a:pPr>
            <a:endParaRPr kumimoji="1" lang="en-US" sz="1467" b="1" dirty="0">
              <a:cs typeface="Arial"/>
            </a:endParaRPr>
          </a:p>
          <a:p>
            <a:pPr marL="0" indent="0" defTabSz="1219382">
              <a:lnSpc>
                <a:spcPct val="95000"/>
              </a:lnSpc>
              <a:buClr>
                <a:schemeClr val="bg1"/>
              </a:buClr>
              <a:buNone/>
              <a:defRPr/>
            </a:pPr>
            <a:r>
              <a:rPr lang="en-US" sz="3200" dirty="0">
                <a:cs typeface="Arial"/>
              </a:rPr>
              <a:t>Learn more by visiting the CBDCE website at </a:t>
            </a:r>
            <a:r>
              <a:rPr lang="en-US" sz="3200" dirty="0">
                <a:cs typeface="Arial"/>
                <a:hlinkClick r:id="rId3"/>
              </a:rPr>
              <a:t>cbdce.org </a:t>
            </a:r>
            <a:r>
              <a:rPr lang="en-US" sz="3200" dirty="0">
                <a:cs typeface="Arial"/>
              </a:rPr>
              <a:t>and/or downloading the examination handbook</a:t>
            </a:r>
            <a:endParaRPr lang="en-US" sz="3200" kern="0" dirty="0">
              <a:cs typeface="Arial"/>
            </a:endParaRPr>
          </a:p>
        </p:txBody>
      </p:sp>
      <p:pic>
        <p:nvPicPr>
          <p:cNvPr id="4" name="Picture 3">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l="65167"/>
          <a:stretch/>
        </p:blipFill>
        <p:spPr>
          <a:xfrm>
            <a:off x="9849880" y="1251535"/>
            <a:ext cx="2105530" cy="4671593"/>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74247" b="492"/>
          <a:stretch/>
        </p:blipFill>
        <p:spPr>
          <a:xfrm>
            <a:off x="7486286" y="625767"/>
            <a:ext cx="2152161" cy="4712369"/>
          </a:xfrm>
          <a:prstGeom prst="rect">
            <a:avLst/>
          </a:prstGeom>
        </p:spPr>
      </p:pic>
      <p:pic>
        <p:nvPicPr>
          <p:cNvPr id="5" name="Picture 4"/>
          <p:cNvPicPr>
            <a:picLocks noChangeAspect="1"/>
          </p:cNvPicPr>
          <p:nvPr/>
        </p:nvPicPr>
        <p:blipFill>
          <a:blip r:embed="rId8"/>
          <a:stretch>
            <a:fillRect/>
          </a:stretch>
        </p:blipFill>
        <p:spPr>
          <a:xfrm>
            <a:off x="623634" y="4683758"/>
            <a:ext cx="4839894" cy="1788191"/>
          </a:xfrm>
          <a:prstGeom prst="rect">
            <a:avLst/>
          </a:prstGeom>
        </p:spPr>
      </p:pic>
    </p:spTree>
    <p:extLst>
      <p:ext uri="{BB962C8B-B14F-4D97-AF65-F5344CB8AC3E}">
        <p14:creationId xmlns:p14="http://schemas.microsoft.com/office/powerpoint/2010/main" val="342262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714" y="2165136"/>
            <a:ext cx="10614453" cy="2987126"/>
          </a:xfrm>
        </p:spPr>
        <p:txBody>
          <a:bodyPr>
            <a:noAutofit/>
          </a:bodyPr>
          <a:lstStyle/>
          <a:p>
            <a:pPr marL="0" indent="0" algn="ctr">
              <a:buClr>
                <a:schemeClr val="tx1"/>
              </a:buClr>
              <a:buNone/>
            </a:pPr>
            <a:endParaRPr kumimoji="1" lang="en-US" sz="3200" dirty="0">
              <a:cs typeface="Arial"/>
            </a:endParaRPr>
          </a:p>
          <a:p>
            <a:pPr marL="0" indent="0" algn="ctr">
              <a:buClr>
                <a:schemeClr val="tx1"/>
              </a:buClr>
              <a:buNone/>
            </a:pPr>
            <a:r>
              <a:rPr kumimoji="1" lang="en-US" sz="3200" dirty="0">
                <a:cs typeface="Arial"/>
              </a:rPr>
              <a:t>Today’s Presenter:</a:t>
            </a:r>
          </a:p>
          <a:p>
            <a:pPr marL="0" indent="0" algn="ctr">
              <a:spcBef>
                <a:spcPts val="0"/>
              </a:spcBef>
              <a:buClr>
                <a:schemeClr val="tx1"/>
              </a:buClr>
              <a:buNone/>
            </a:pPr>
            <a:r>
              <a:rPr kumimoji="1" lang="en-US" sz="3200" b="1" i="1" dirty="0">
                <a:cs typeface="Arial"/>
              </a:rPr>
              <a:t>Name &amp; Credentials, CDCES</a:t>
            </a:r>
          </a:p>
          <a:p>
            <a:pPr marL="0" indent="0" algn="ctr">
              <a:spcBef>
                <a:spcPts val="0"/>
              </a:spcBef>
              <a:buClr>
                <a:schemeClr val="tx1"/>
              </a:buClr>
              <a:buNone/>
            </a:pPr>
            <a:r>
              <a:rPr kumimoji="1" lang="en-US" sz="3200" b="1" dirty="0">
                <a:cs typeface="Arial"/>
              </a:rPr>
              <a:t>Contact Information: </a:t>
            </a:r>
            <a:r>
              <a:rPr kumimoji="1" lang="en-US" sz="3200" b="1" i="1" dirty="0">
                <a:cs typeface="Arial"/>
              </a:rPr>
              <a:t>Email Address</a:t>
            </a:r>
          </a:p>
          <a:p>
            <a:pPr marL="0" indent="0" algn="ctr">
              <a:buClr>
                <a:schemeClr val="tx1"/>
              </a:buClr>
              <a:buNone/>
            </a:pPr>
            <a:br>
              <a:rPr kumimoji="1" lang="en-US" sz="3200" dirty="0">
                <a:cs typeface="Arial"/>
              </a:rPr>
            </a:br>
            <a:endParaRPr kumimoji="1" lang="en-US" b="1" dirty="0">
              <a:cs typeface="Arial"/>
            </a:endParaRPr>
          </a:p>
          <a:p>
            <a:pPr marL="0" indent="0" algn="ctr">
              <a:spcBef>
                <a:spcPts val="0"/>
              </a:spcBef>
              <a:buClr>
                <a:schemeClr val="tx1"/>
              </a:buClr>
              <a:buNone/>
            </a:pPr>
            <a:r>
              <a:rPr kumimoji="1" lang="en-US" b="1" dirty="0">
                <a:cs typeface="Arial"/>
              </a:rPr>
              <a:t>	</a:t>
            </a:r>
          </a:p>
          <a:p>
            <a:pPr marL="0" indent="0" algn="ctr">
              <a:spcBef>
                <a:spcPts val="0"/>
              </a:spcBef>
              <a:buClr>
                <a:schemeClr val="tx1"/>
              </a:buClr>
              <a:buNone/>
            </a:pPr>
            <a:endParaRPr kumimoji="1" lang="en-US" sz="3200" b="1" dirty="0">
              <a:cs typeface="Arial"/>
            </a:endParaRPr>
          </a:p>
          <a:p>
            <a:pPr marL="0" indent="0" algn="ctr">
              <a:buClr>
                <a:schemeClr val="tx1"/>
              </a:buClr>
              <a:buNone/>
            </a:pPr>
            <a:endParaRPr lang="en-US" sz="3200" kern="0" dirty="0">
              <a:solidFill>
                <a:srgbClr val="393637"/>
              </a:solidFill>
              <a:cs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9218" y="477829"/>
            <a:ext cx="3238438" cy="1800572"/>
          </a:xfrm>
          <a:prstGeom prst="rect">
            <a:avLst/>
          </a:prstGeom>
          <a:ln w="127000" cap="sq">
            <a:noFill/>
            <a:miter lim="800000"/>
          </a:ln>
          <a:effectLst>
            <a:outerShdw blurRad="57150" dist="50800" dir="2700000" algn="tl" rotWithShape="0">
              <a:srgbClr val="000000">
                <a:alpha val="40000"/>
              </a:srgbClr>
            </a:outerShdw>
          </a:effectLst>
        </p:spPr>
      </p:pic>
      <p:sp>
        <p:nvSpPr>
          <p:cNvPr id="2" name="TextBox 1">
            <a:extLst>
              <a:ext uri="{FF2B5EF4-FFF2-40B4-BE49-F238E27FC236}">
                <a16:creationId xmlns:a16="http://schemas.microsoft.com/office/drawing/2014/main" id="{A75C7F72-B4F0-513D-3053-9D938975EB9C}"/>
              </a:ext>
            </a:extLst>
          </p:cNvPr>
          <p:cNvSpPr txBox="1"/>
          <p:nvPr/>
        </p:nvSpPr>
        <p:spPr>
          <a:xfrm>
            <a:off x="1371024" y="4700702"/>
            <a:ext cx="5666632" cy="1077218"/>
          </a:xfrm>
          <a:prstGeom prst="rect">
            <a:avLst/>
          </a:prstGeom>
          <a:noFill/>
        </p:spPr>
        <p:txBody>
          <a:bodyPr wrap="square" rtlCol="0">
            <a:spAutoFit/>
          </a:bodyPr>
          <a:lstStyle/>
          <a:p>
            <a:pPr algn="ctr"/>
            <a:r>
              <a:rPr lang="en-US" sz="3200" b="1" dirty="0">
                <a:solidFill>
                  <a:schemeClr val="bg1"/>
                </a:solidFill>
                <a:latin typeface="+mj-lt"/>
                <a:cs typeface="Arial" panose="020B0604020202020204" pitchFamily="34" charset="0"/>
              </a:rPr>
              <a:t>Scan for access to the presentation survey</a:t>
            </a:r>
          </a:p>
        </p:txBody>
      </p:sp>
      <p:pic>
        <p:nvPicPr>
          <p:cNvPr id="11" name="Picture 10">
            <a:extLst>
              <a:ext uri="{FF2B5EF4-FFF2-40B4-BE49-F238E27FC236}">
                <a16:creationId xmlns:a16="http://schemas.microsoft.com/office/drawing/2014/main" id="{49EA82B8-71C1-F9A1-12F4-6C217B34A7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823" y="4579600"/>
            <a:ext cx="1581700" cy="1581700"/>
          </a:xfrm>
          <a:prstGeom prst="rect">
            <a:avLst/>
          </a:prstGeom>
        </p:spPr>
      </p:pic>
    </p:spTree>
    <p:extLst>
      <p:ext uri="{BB962C8B-B14F-4D97-AF65-F5344CB8AC3E}">
        <p14:creationId xmlns:p14="http://schemas.microsoft.com/office/powerpoint/2010/main" val="423460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94" y="137477"/>
            <a:ext cx="10515600" cy="1325563"/>
          </a:xfrm>
        </p:spPr>
        <p:txBody>
          <a:bodyPr>
            <a:normAutofit/>
          </a:bodyPr>
          <a:lstStyle/>
          <a:p>
            <a:pPr>
              <a:defRPr/>
            </a:pPr>
            <a:r>
              <a:rPr lang="en-US" sz="4000" dirty="0"/>
              <a:t>You’re a CDCES – now what?</a:t>
            </a:r>
          </a:p>
        </p:txBody>
      </p:sp>
      <p:sp>
        <p:nvSpPr>
          <p:cNvPr id="3" name="Content Placeholder 2"/>
          <p:cNvSpPr>
            <a:spLocks noGrp="1"/>
          </p:cNvSpPr>
          <p:nvPr>
            <p:ph idx="1"/>
          </p:nvPr>
        </p:nvSpPr>
        <p:spPr>
          <a:xfrm>
            <a:off x="626138" y="1185766"/>
            <a:ext cx="4816720" cy="5253308"/>
          </a:xfrm>
        </p:spPr>
        <p:txBody>
          <a:bodyPr>
            <a:normAutofit fontScale="92500" lnSpcReduction="10000"/>
          </a:bodyPr>
          <a:lstStyle/>
          <a:p>
            <a:pPr marL="0" indent="0">
              <a:buNone/>
              <a:defRPr/>
            </a:pPr>
            <a:endParaRPr kumimoji="1" lang="en-US" sz="1467" b="1" dirty="0">
              <a:cs typeface="Arial"/>
            </a:endParaRPr>
          </a:p>
          <a:p>
            <a:pPr defTabSz="1219382">
              <a:lnSpc>
                <a:spcPct val="95000"/>
              </a:lnSpc>
              <a:buClr>
                <a:schemeClr val="bg1"/>
              </a:buClr>
              <a:defRPr/>
            </a:pPr>
            <a:r>
              <a:rPr lang="en-US" sz="3400" dirty="0">
                <a:cs typeface="Arial"/>
              </a:rPr>
              <a:t>Keep doing all the great things you’ve been doing</a:t>
            </a:r>
          </a:p>
          <a:p>
            <a:pPr defTabSz="1219382">
              <a:lnSpc>
                <a:spcPct val="95000"/>
              </a:lnSpc>
              <a:buClr>
                <a:schemeClr val="bg1"/>
              </a:buClr>
              <a:defRPr/>
            </a:pPr>
            <a:r>
              <a:rPr lang="en-US" sz="3400" dirty="0">
                <a:cs typeface="Arial"/>
              </a:rPr>
              <a:t>Look for opportunities to share that you’ve earned the certification</a:t>
            </a:r>
          </a:p>
          <a:p>
            <a:pPr defTabSz="1219382">
              <a:lnSpc>
                <a:spcPct val="95000"/>
              </a:lnSpc>
              <a:buClr>
                <a:schemeClr val="bg1"/>
              </a:buClr>
              <a:defRPr/>
            </a:pPr>
            <a:r>
              <a:rPr lang="en-US" sz="3400" dirty="0">
                <a:cs typeface="Arial"/>
              </a:rPr>
              <a:t>Add your contact information in the ‘</a:t>
            </a:r>
            <a:r>
              <a:rPr lang="en-US" sz="3400" dirty="0">
                <a:cs typeface="Arial"/>
                <a:hlinkClick r:id="rId3"/>
              </a:rPr>
              <a:t>Locate a CDCES</a:t>
            </a:r>
            <a:r>
              <a:rPr lang="en-US" sz="3400" dirty="0">
                <a:cs typeface="Arial"/>
              </a:rPr>
              <a:t>’ area of the portal</a:t>
            </a:r>
          </a:p>
        </p:txBody>
      </p:sp>
      <p:pic>
        <p:nvPicPr>
          <p:cNvPr id="4" name="Picture 3">
            <a:extLst>
              <a:ext uri="{FF2B5EF4-FFF2-40B4-BE49-F238E27FC236}">
                <a16:creationId xmlns:a16="http://schemas.microsoft.com/office/drawing/2014/main" id="{CCA78906-AB38-96FB-5213-CEE8F1CB2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8801" y="418926"/>
            <a:ext cx="1542938" cy="1533680"/>
          </a:xfrm>
          <a:prstGeom prst="rect">
            <a:avLst/>
          </a:prstGeom>
          <a:ln w="101600">
            <a:solidFill>
              <a:schemeClr val="tx1"/>
            </a:solidFill>
          </a:ln>
        </p:spPr>
      </p:pic>
      <p:pic>
        <p:nvPicPr>
          <p:cNvPr id="6" name="Picture 5">
            <a:extLst>
              <a:ext uri="{FF2B5EF4-FFF2-40B4-BE49-F238E27FC236}">
                <a16:creationId xmlns:a16="http://schemas.microsoft.com/office/drawing/2014/main" id="{6547F21C-432C-4FEC-2584-C2B0FAA58D19}"/>
              </a:ext>
            </a:extLst>
          </p:cNvPr>
          <p:cNvPicPr>
            <a:picLocks noChangeAspect="1"/>
          </p:cNvPicPr>
          <p:nvPr/>
        </p:nvPicPr>
        <p:blipFill>
          <a:blip r:embed="rId5"/>
          <a:stretch>
            <a:fillRect/>
          </a:stretch>
        </p:blipFill>
        <p:spPr>
          <a:xfrm>
            <a:off x="5256579" y="1976176"/>
            <a:ext cx="6705023" cy="4462898"/>
          </a:xfrm>
          <a:prstGeom prst="rect">
            <a:avLst/>
          </a:prstGeom>
        </p:spPr>
      </p:pic>
    </p:spTree>
    <p:extLst>
      <p:ext uri="{BB962C8B-B14F-4D97-AF65-F5344CB8AC3E}">
        <p14:creationId xmlns:p14="http://schemas.microsoft.com/office/powerpoint/2010/main" val="301438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94" y="137477"/>
            <a:ext cx="10515600" cy="1325563"/>
          </a:xfrm>
        </p:spPr>
        <p:txBody>
          <a:bodyPr>
            <a:normAutofit/>
          </a:bodyPr>
          <a:lstStyle/>
          <a:p>
            <a:pPr>
              <a:defRPr/>
            </a:pPr>
            <a:r>
              <a:rPr lang="en-US" sz="4000" dirty="0"/>
              <a:t>You’re a CDCES – now what?</a:t>
            </a:r>
          </a:p>
        </p:txBody>
      </p:sp>
      <p:sp>
        <p:nvSpPr>
          <p:cNvPr id="3" name="Content Placeholder 2"/>
          <p:cNvSpPr>
            <a:spLocks noGrp="1"/>
          </p:cNvSpPr>
          <p:nvPr>
            <p:ph idx="1"/>
          </p:nvPr>
        </p:nvSpPr>
        <p:spPr>
          <a:xfrm>
            <a:off x="626136" y="1185766"/>
            <a:ext cx="11145570" cy="5318551"/>
          </a:xfrm>
        </p:spPr>
        <p:txBody>
          <a:bodyPr>
            <a:normAutofit/>
          </a:bodyPr>
          <a:lstStyle/>
          <a:p>
            <a:pPr marL="0" indent="0">
              <a:buNone/>
              <a:defRPr/>
            </a:pPr>
            <a:endParaRPr kumimoji="1" lang="en-US" sz="1467" b="1" dirty="0">
              <a:cs typeface="Arial"/>
            </a:endParaRPr>
          </a:p>
          <a:p>
            <a:pPr defTabSz="1219382">
              <a:lnSpc>
                <a:spcPct val="95000"/>
              </a:lnSpc>
              <a:buClr>
                <a:schemeClr val="bg1"/>
              </a:buClr>
              <a:defRPr/>
            </a:pPr>
            <a:r>
              <a:rPr lang="en-US" sz="3200" dirty="0">
                <a:cs typeface="Arial"/>
                <a:hlinkClick r:id="rId3"/>
              </a:rPr>
              <a:t>Look for opportunities to strengthen your knowledge and professional network</a:t>
            </a:r>
            <a:r>
              <a:rPr lang="en-US" sz="3200" dirty="0">
                <a:cs typeface="Arial"/>
              </a:rPr>
              <a:t>, e.g., join the Association of Diabetes Care and Education and/or American Diabetes Association</a:t>
            </a:r>
          </a:p>
          <a:p>
            <a:pPr marL="0" indent="0" defTabSz="1219382">
              <a:lnSpc>
                <a:spcPct val="95000"/>
              </a:lnSpc>
              <a:buClr>
                <a:schemeClr val="bg1"/>
              </a:buClr>
              <a:buNone/>
              <a:defRPr/>
            </a:pPr>
            <a:endParaRPr lang="en-US" sz="3200" dirty="0">
              <a:cs typeface="Arial"/>
            </a:endParaRPr>
          </a:p>
          <a:p>
            <a:pPr defTabSz="1219382">
              <a:lnSpc>
                <a:spcPct val="95000"/>
              </a:lnSpc>
              <a:buClr>
                <a:schemeClr val="bg1"/>
              </a:buClr>
              <a:defRPr/>
            </a:pPr>
            <a:r>
              <a:rPr lang="en-US" sz="3200" dirty="0">
                <a:cs typeface="Arial"/>
              </a:rPr>
              <a:t>Understand parameters of the certification – certification doesn’t change your scope of practice or what you can do in your role. </a:t>
            </a:r>
            <a:r>
              <a:rPr lang="en-US" sz="3200" dirty="0">
                <a:cs typeface="Arial"/>
                <a:hlinkClick r:id="rId4"/>
              </a:rPr>
              <a:t>Learn more here.</a:t>
            </a:r>
            <a:endParaRPr lang="en-US" sz="3200" dirty="0">
              <a:cs typeface="Arial"/>
            </a:endParaRPr>
          </a:p>
        </p:txBody>
      </p:sp>
    </p:spTree>
    <p:extLst>
      <p:ext uri="{BB962C8B-B14F-4D97-AF65-F5344CB8AC3E}">
        <p14:creationId xmlns:p14="http://schemas.microsoft.com/office/powerpoint/2010/main" val="622441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94" y="137477"/>
            <a:ext cx="10515600" cy="1325563"/>
          </a:xfrm>
        </p:spPr>
        <p:txBody>
          <a:bodyPr>
            <a:normAutofit/>
          </a:bodyPr>
          <a:lstStyle/>
          <a:p>
            <a:pPr>
              <a:defRPr/>
            </a:pPr>
            <a:r>
              <a:rPr lang="en-US" sz="4000" dirty="0"/>
              <a:t>Maintaining the CDCES Credential</a:t>
            </a:r>
          </a:p>
        </p:txBody>
      </p:sp>
      <p:sp>
        <p:nvSpPr>
          <p:cNvPr id="3" name="Content Placeholder 2"/>
          <p:cNvSpPr>
            <a:spLocks noGrp="1"/>
          </p:cNvSpPr>
          <p:nvPr>
            <p:ph idx="1"/>
          </p:nvPr>
        </p:nvSpPr>
        <p:spPr>
          <a:xfrm>
            <a:off x="626136" y="986794"/>
            <a:ext cx="8008656" cy="2426615"/>
          </a:xfrm>
        </p:spPr>
        <p:txBody>
          <a:bodyPr>
            <a:normAutofit/>
          </a:bodyPr>
          <a:lstStyle/>
          <a:p>
            <a:pPr marL="0" indent="0">
              <a:buNone/>
              <a:defRPr/>
            </a:pPr>
            <a:endParaRPr kumimoji="1" lang="en-US" sz="1467" b="1" dirty="0">
              <a:cs typeface="Arial"/>
            </a:endParaRPr>
          </a:p>
          <a:p>
            <a:pPr defTabSz="1219382">
              <a:lnSpc>
                <a:spcPct val="95000"/>
              </a:lnSpc>
              <a:buClr>
                <a:schemeClr val="bg1"/>
              </a:buClr>
              <a:defRPr/>
            </a:pPr>
            <a:r>
              <a:rPr lang="en-US" sz="3200" dirty="0">
                <a:cs typeface="Arial"/>
              </a:rPr>
              <a:t>Five year renewal cycle</a:t>
            </a:r>
          </a:p>
          <a:p>
            <a:pPr defTabSz="1219382">
              <a:lnSpc>
                <a:spcPct val="95000"/>
              </a:lnSpc>
              <a:buClr>
                <a:schemeClr val="bg1"/>
              </a:buClr>
              <a:defRPr/>
            </a:pPr>
            <a:r>
              <a:rPr lang="en-US" sz="3200" dirty="0">
                <a:cs typeface="Arial"/>
              </a:rPr>
              <a:t>Various ways to renew, including practice and accrual of continuing education</a:t>
            </a:r>
          </a:p>
        </p:txBody>
      </p:sp>
      <p:pic>
        <p:nvPicPr>
          <p:cNvPr id="1026" name="Picture 2" descr="Responsive Image">
            <a:extLst>
              <a:ext uri="{FF2B5EF4-FFF2-40B4-BE49-F238E27FC236}">
                <a16:creationId xmlns:a16="http://schemas.microsoft.com/office/drawing/2014/main" id="{A3149686-F9E8-B7A4-C78B-8108B842B4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4792" y="800258"/>
            <a:ext cx="3214302" cy="21493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A67EC207-2F2C-5969-E432-F134EE438DD6}"/>
              </a:ext>
            </a:extLst>
          </p:cNvPr>
          <p:cNvSpPr txBox="1">
            <a:spLocks/>
          </p:cNvSpPr>
          <p:nvPr/>
        </p:nvSpPr>
        <p:spPr>
          <a:xfrm>
            <a:off x="530585" y="3006558"/>
            <a:ext cx="10673235" cy="329152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kumimoji="1" lang="en-US" sz="1467" b="1" dirty="0">
              <a:cs typeface="Arial"/>
            </a:endParaRPr>
          </a:p>
          <a:p>
            <a:pPr defTabSz="1219382">
              <a:lnSpc>
                <a:spcPct val="95000"/>
              </a:lnSpc>
              <a:buClr>
                <a:schemeClr val="bg1"/>
              </a:buClr>
              <a:defRPr/>
            </a:pPr>
            <a:r>
              <a:rPr lang="en-US" sz="3200" dirty="0">
                <a:cs typeface="Arial"/>
              </a:rPr>
              <a:t>For first time renewals, accrual begins on January 1 of the year </a:t>
            </a:r>
            <a:r>
              <a:rPr lang="en-US" sz="3200" u="sng" dirty="0">
                <a:cs typeface="Arial"/>
              </a:rPr>
              <a:t>following</a:t>
            </a:r>
            <a:r>
              <a:rPr lang="en-US" sz="3200" dirty="0">
                <a:cs typeface="Arial"/>
              </a:rPr>
              <a:t> their initial certification, e.g., became a CDCES any day in 2023, accrual started Jan 1, 2024; became a CDCES on any day in 2024, accrual starts Jan 1, 2025.</a:t>
            </a:r>
          </a:p>
          <a:p>
            <a:pPr defTabSz="1219382">
              <a:lnSpc>
                <a:spcPct val="95000"/>
              </a:lnSpc>
              <a:buClr>
                <a:schemeClr val="bg1"/>
              </a:buClr>
              <a:defRPr/>
            </a:pPr>
            <a:r>
              <a:rPr lang="en-US" sz="3200" dirty="0">
                <a:cs typeface="Arial"/>
              </a:rPr>
              <a:t>Learn more by visiting the CBDCE website at </a:t>
            </a:r>
            <a:r>
              <a:rPr lang="en-US" sz="3200" dirty="0">
                <a:cs typeface="Arial"/>
                <a:hlinkClick r:id="rId4"/>
              </a:rPr>
              <a:t>cbdce.org</a:t>
            </a:r>
            <a:endParaRPr lang="en-US" sz="3200" kern="0" dirty="0">
              <a:cs typeface="Arial"/>
            </a:endParaRPr>
          </a:p>
        </p:txBody>
      </p:sp>
    </p:spTree>
    <p:extLst>
      <p:ext uri="{BB962C8B-B14F-4D97-AF65-F5344CB8AC3E}">
        <p14:creationId xmlns:p14="http://schemas.microsoft.com/office/powerpoint/2010/main" val="17551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595" y="1685109"/>
            <a:ext cx="9550007" cy="2573384"/>
          </a:xfrm>
        </p:spPr>
        <p:txBody>
          <a:bodyPr>
            <a:noAutofit/>
          </a:bodyPr>
          <a:lstStyle/>
          <a:p>
            <a:pPr marL="0" indent="0" algn="ctr">
              <a:buClr>
                <a:schemeClr val="tx1"/>
              </a:buClr>
              <a:buNone/>
            </a:pPr>
            <a:r>
              <a:rPr kumimoji="1" lang="en-US" sz="3200" dirty="0">
                <a:cs typeface="Arial"/>
              </a:rPr>
              <a:t>Today’s Presenter:</a:t>
            </a:r>
          </a:p>
          <a:p>
            <a:pPr marL="0" indent="0" algn="ctr">
              <a:buClr>
                <a:schemeClr val="tx1"/>
              </a:buClr>
              <a:buNone/>
            </a:pPr>
            <a:endParaRPr kumimoji="1" lang="en-US" sz="3200" dirty="0">
              <a:cs typeface="Arial"/>
            </a:endParaRPr>
          </a:p>
          <a:p>
            <a:pPr marL="0" indent="0" algn="ctr">
              <a:spcBef>
                <a:spcPts val="0"/>
              </a:spcBef>
              <a:buClr>
                <a:schemeClr val="tx1"/>
              </a:buClr>
              <a:buNone/>
            </a:pPr>
            <a:r>
              <a:rPr kumimoji="1" lang="en-US" sz="3200" b="1" i="1" dirty="0">
                <a:cs typeface="Arial"/>
              </a:rPr>
              <a:t>Name &amp; Credentials, CDCES</a:t>
            </a:r>
            <a:r>
              <a:rPr kumimoji="1" lang="en-US" sz="3200" b="1" i="1" dirty="0">
                <a:latin typeface="Calibri" panose="020F0502020204030204" pitchFamily="34" charset="0"/>
                <a:cs typeface="Calibri" panose="020F0502020204030204" pitchFamily="34" charset="0"/>
              </a:rPr>
              <a:t>®</a:t>
            </a:r>
            <a:endParaRPr kumimoji="1" lang="en-US" sz="3200" b="1" i="1" dirty="0">
              <a:cs typeface="Arial"/>
            </a:endParaRPr>
          </a:p>
          <a:p>
            <a:pPr marL="0" indent="0" algn="ctr">
              <a:spcBef>
                <a:spcPts val="0"/>
              </a:spcBef>
              <a:buClr>
                <a:schemeClr val="tx1"/>
              </a:buClr>
              <a:buNone/>
            </a:pPr>
            <a:r>
              <a:rPr kumimoji="1" lang="en-US" sz="3200" b="1" dirty="0">
                <a:cs typeface="Arial"/>
              </a:rPr>
              <a:t>Contact Information: xx</a:t>
            </a:r>
            <a:r>
              <a:rPr kumimoji="1" lang="en-US" sz="3200" b="1" i="1" dirty="0">
                <a:cs typeface="Arial"/>
              </a:rPr>
              <a:t>@gmail.com</a:t>
            </a:r>
          </a:p>
          <a:p>
            <a:pPr marL="0" indent="0" algn="ctr">
              <a:buClr>
                <a:schemeClr val="tx1"/>
              </a:buClr>
              <a:buNone/>
            </a:pPr>
            <a:br>
              <a:rPr kumimoji="1" lang="en-US" sz="3200" dirty="0">
                <a:cs typeface="Arial"/>
              </a:rPr>
            </a:br>
            <a:endParaRPr kumimoji="1" lang="en-US" b="1" dirty="0">
              <a:cs typeface="Arial"/>
            </a:endParaRPr>
          </a:p>
          <a:p>
            <a:pPr marL="0" indent="0" algn="ctr">
              <a:spcBef>
                <a:spcPts val="0"/>
              </a:spcBef>
              <a:buClr>
                <a:schemeClr val="tx1"/>
              </a:buClr>
              <a:buNone/>
            </a:pPr>
            <a:r>
              <a:rPr kumimoji="1" lang="en-US" b="1" dirty="0">
                <a:cs typeface="Arial"/>
              </a:rPr>
              <a:t>	</a:t>
            </a:r>
          </a:p>
          <a:p>
            <a:pPr marL="0" indent="0" algn="ctr">
              <a:spcBef>
                <a:spcPts val="0"/>
              </a:spcBef>
              <a:buClr>
                <a:schemeClr val="tx1"/>
              </a:buClr>
              <a:buNone/>
            </a:pPr>
            <a:endParaRPr kumimoji="1" lang="en-US" sz="3200" b="1" dirty="0">
              <a:cs typeface="Arial"/>
            </a:endParaRPr>
          </a:p>
          <a:p>
            <a:pPr marL="0" indent="0" algn="ctr">
              <a:buClr>
                <a:schemeClr val="tx1"/>
              </a:buClr>
              <a:buNone/>
            </a:pPr>
            <a:endParaRPr lang="en-US" sz="3200" kern="0" dirty="0">
              <a:solidFill>
                <a:srgbClr val="393637"/>
              </a:solidFill>
              <a:cs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714" y="364564"/>
            <a:ext cx="3238438" cy="1800572"/>
          </a:xfrm>
          <a:prstGeom prst="rect">
            <a:avLst/>
          </a:prstGeom>
          <a:ln w="127000" cap="sq">
            <a:noFill/>
            <a:miter lim="800000"/>
          </a:ln>
          <a:effectLst>
            <a:outerShdw blurRad="57150" dist="50800" dir="2700000" algn="tl" rotWithShape="0">
              <a:srgbClr val="000000">
                <a:alpha val="40000"/>
              </a:srgbClr>
            </a:outerShdw>
          </a:effectLst>
        </p:spPr>
      </p:pic>
      <p:sp>
        <p:nvSpPr>
          <p:cNvPr id="2" name="TextBox 1">
            <a:extLst>
              <a:ext uri="{FF2B5EF4-FFF2-40B4-BE49-F238E27FC236}">
                <a16:creationId xmlns:a16="http://schemas.microsoft.com/office/drawing/2014/main" id="{A75C7F72-B4F0-513D-3053-9D938975EB9C}"/>
              </a:ext>
            </a:extLst>
          </p:cNvPr>
          <p:cNvSpPr txBox="1"/>
          <p:nvPr/>
        </p:nvSpPr>
        <p:spPr>
          <a:xfrm>
            <a:off x="1162595" y="4581253"/>
            <a:ext cx="8046719" cy="1569660"/>
          </a:xfrm>
          <a:prstGeom prst="rect">
            <a:avLst/>
          </a:prstGeom>
          <a:noFill/>
        </p:spPr>
        <p:txBody>
          <a:bodyPr wrap="square" rtlCol="0">
            <a:spAutoFit/>
          </a:bodyPr>
          <a:lstStyle/>
          <a:p>
            <a:pPr algn="ctr"/>
            <a:r>
              <a:rPr lang="en-US" sz="3200" b="1" dirty="0">
                <a:solidFill>
                  <a:schemeClr val="bg1"/>
                </a:solidFill>
                <a:latin typeface="+mj-lt"/>
                <a:cs typeface="Arial" panose="020B0604020202020204" pitchFamily="34" charset="0"/>
              </a:rPr>
              <a:t>Don’t forget to provide feedback on the presentation today - </a:t>
            </a:r>
          </a:p>
          <a:p>
            <a:pPr algn="ctr"/>
            <a:r>
              <a:rPr lang="en-US" sz="3200" b="1" dirty="0">
                <a:solidFill>
                  <a:schemeClr val="bg1"/>
                </a:solidFill>
                <a:latin typeface="+mj-lt"/>
                <a:cs typeface="Arial" panose="020B0604020202020204" pitchFamily="34" charset="0"/>
              </a:rPr>
              <a:t>scan for access to the presentation survey</a:t>
            </a:r>
          </a:p>
        </p:txBody>
      </p:sp>
      <p:pic>
        <p:nvPicPr>
          <p:cNvPr id="11" name="Picture 10">
            <a:extLst>
              <a:ext uri="{FF2B5EF4-FFF2-40B4-BE49-F238E27FC236}">
                <a16:creationId xmlns:a16="http://schemas.microsoft.com/office/drawing/2014/main" id="{49EA82B8-71C1-F9A1-12F4-6C217B34A7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7705" y="4382041"/>
            <a:ext cx="1581700" cy="1581700"/>
          </a:xfrm>
          <a:prstGeom prst="rect">
            <a:avLst/>
          </a:prstGeom>
        </p:spPr>
      </p:pic>
    </p:spTree>
    <p:extLst>
      <p:ext uri="{BB962C8B-B14F-4D97-AF65-F5344CB8AC3E}">
        <p14:creationId xmlns:p14="http://schemas.microsoft.com/office/powerpoint/2010/main" val="27517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098" y="1574956"/>
            <a:ext cx="5821554" cy="3708087"/>
          </a:xfrm>
        </p:spPr>
        <p:txBody>
          <a:bodyPr>
            <a:noAutofit/>
          </a:bodyPr>
          <a:lstStyle/>
          <a:p>
            <a:pPr marL="0" indent="0" algn="ctr">
              <a:buClr>
                <a:schemeClr val="tx1"/>
              </a:buClr>
              <a:buNone/>
            </a:pPr>
            <a:br>
              <a:rPr kumimoji="1" lang="en-US" sz="3200" dirty="0">
                <a:cs typeface="Arial"/>
              </a:rPr>
            </a:br>
            <a:r>
              <a:rPr kumimoji="1" lang="en-US" b="1" dirty="0">
                <a:cs typeface="Arial"/>
                <a:hlinkClick r:id="rId3"/>
              </a:rPr>
              <a:t>www.cbdce.org </a:t>
            </a:r>
            <a:endParaRPr kumimoji="1" lang="en-US" b="1" dirty="0">
              <a:cs typeface="Arial"/>
            </a:endParaRPr>
          </a:p>
          <a:p>
            <a:pPr marL="0" indent="0" algn="ctr">
              <a:buClr>
                <a:schemeClr val="tx1"/>
              </a:buClr>
              <a:buNone/>
            </a:pPr>
            <a:r>
              <a:rPr kumimoji="1" lang="en-US" b="1" dirty="0">
                <a:cs typeface="Arial"/>
              </a:rPr>
              <a:t> </a:t>
            </a:r>
            <a:r>
              <a:rPr kumimoji="1" lang="en-US" b="1" dirty="0">
                <a:cs typeface="Arial"/>
                <a:hlinkClick r:id="rId4"/>
              </a:rPr>
              <a:t>info@cbdce.org </a:t>
            </a:r>
            <a:endParaRPr kumimoji="1" lang="en-US" b="1" dirty="0">
              <a:cs typeface="Arial"/>
            </a:endParaRPr>
          </a:p>
          <a:p>
            <a:pPr marL="0" indent="0" algn="ctr">
              <a:buClr>
                <a:schemeClr val="tx1"/>
              </a:buClr>
              <a:buNone/>
            </a:pPr>
            <a:r>
              <a:rPr kumimoji="1" lang="en-US" b="1" dirty="0">
                <a:cs typeface="Arial"/>
              </a:rPr>
              <a:t>Phone: 847.228.9795</a:t>
            </a:r>
          </a:p>
          <a:p>
            <a:pPr marL="0" indent="0" algn="ctr">
              <a:spcBef>
                <a:spcPts val="0"/>
              </a:spcBef>
              <a:buClr>
                <a:schemeClr val="tx1"/>
              </a:buClr>
              <a:buNone/>
            </a:pPr>
            <a:endParaRPr kumimoji="1" lang="en-US" sz="1600" b="1" dirty="0">
              <a:cs typeface="Arial"/>
            </a:endParaRPr>
          </a:p>
          <a:p>
            <a:pPr marL="0" indent="0" algn="ctr">
              <a:spcBef>
                <a:spcPts val="0"/>
              </a:spcBef>
              <a:buClr>
                <a:schemeClr val="tx1"/>
              </a:buClr>
              <a:buNone/>
            </a:pPr>
            <a:r>
              <a:rPr kumimoji="1" lang="en-US" b="1" dirty="0">
                <a:cs typeface="Arial"/>
              </a:rPr>
              <a:t>Certification Board for Diabetes Care and Education </a:t>
            </a:r>
          </a:p>
          <a:p>
            <a:pPr marL="0" indent="0" algn="ctr">
              <a:spcBef>
                <a:spcPts val="0"/>
              </a:spcBef>
              <a:buClr>
                <a:schemeClr val="tx1"/>
              </a:buClr>
              <a:buNone/>
            </a:pPr>
            <a:r>
              <a:rPr kumimoji="1" lang="en-US" b="1" dirty="0">
                <a:cs typeface="Arial"/>
              </a:rPr>
              <a:t>Schaumburg, IL</a:t>
            </a:r>
          </a:p>
          <a:p>
            <a:pPr marL="0" indent="0" algn="ctr">
              <a:spcBef>
                <a:spcPts val="0"/>
              </a:spcBef>
              <a:buClr>
                <a:schemeClr val="tx1"/>
              </a:buClr>
              <a:buNone/>
            </a:pPr>
            <a:endParaRPr kumimoji="1" lang="en-US" b="1" dirty="0">
              <a:cs typeface="Arial"/>
            </a:endParaRPr>
          </a:p>
          <a:p>
            <a:pPr marL="0" indent="0" algn="ctr">
              <a:spcBef>
                <a:spcPts val="0"/>
              </a:spcBef>
              <a:buClr>
                <a:schemeClr val="tx1"/>
              </a:buClr>
              <a:buNone/>
            </a:pPr>
            <a:r>
              <a:rPr kumimoji="1" lang="en-US" b="1" dirty="0">
                <a:cs typeface="Arial"/>
              </a:rPr>
              <a:t>	</a:t>
            </a:r>
          </a:p>
          <a:p>
            <a:pPr marL="0" indent="0" algn="ctr">
              <a:spcBef>
                <a:spcPts val="0"/>
              </a:spcBef>
              <a:buClr>
                <a:schemeClr val="tx1"/>
              </a:buClr>
              <a:buNone/>
            </a:pPr>
            <a:endParaRPr kumimoji="1" lang="en-US" sz="3200" b="1" dirty="0">
              <a:cs typeface="Arial"/>
            </a:endParaRPr>
          </a:p>
          <a:p>
            <a:pPr marL="0" indent="0" algn="ctr">
              <a:buClr>
                <a:schemeClr val="tx1"/>
              </a:buClr>
              <a:buNone/>
            </a:pPr>
            <a:endParaRPr lang="en-US" sz="3200" kern="0" dirty="0">
              <a:solidFill>
                <a:srgbClr val="393637"/>
              </a:solidFill>
              <a:cs typeface="Aria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48243" y="365212"/>
            <a:ext cx="3392203" cy="1547490"/>
          </a:xfrm>
          <a:prstGeom prst="rect">
            <a:avLst/>
          </a:prstGeom>
          <a:ln w="127000" cap="sq">
            <a:noFill/>
            <a:miter lim="800000"/>
          </a:ln>
          <a:effectLst>
            <a:outerShdw blurRad="57150" dist="50800" dir="2700000" algn="tl" rotWithShape="0">
              <a:srgbClr val="000000">
                <a:alpha val="40000"/>
              </a:srgbClr>
            </a:outerShdw>
          </a:effectLst>
        </p:spPr>
      </p:pic>
      <p:pic>
        <p:nvPicPr>
          <p:cNvPr id="8" name="Picture 7">
            <a:hlinkClick r:id="rId6"/>
            <a:extLst>
              <a:ext uri="{FF2B5EF4-FFF2-40B4-BE49-F238E27FC236}">
                <a16:creationId xmlns:a16="http://schemas.microsoft.com/office/drawing/2014/main" id="{AE980AD3-1E52-4BD1-8FB1-B25D4BF6359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332505" y="5093931"/>
            <a:ext cx="747192" cy="769754"/>
          </a:xfrm>
          <a:prstGeom prst="rect">
            <a:avLst/>
          </a:prstGeom>
          <a:noFill/>
          <a:ln>
            <a:noFill/>
          </a:ln>
        </p:spPr>
      </p:pic>
      <p:pic>
        <p:nvPicPr>
          <p:cNvPr id="9" name="Picture 8">
            <a:hlinkClick r:id="rId8"/>
            <a:extLst>
              <a:ext uri="{FF2B5EF4-FFF2-40B4-BE49-F238E27FC236}">
                <a16:creationId xmlns:a16="http://schemas.microsoft.com/office/drawing/2014/main" id="{DB87D22E-CF7E-4F0B-9DE7-0C9F4E3B2CD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052608" y="5134419"/>
            <a:ext cx="812458" cy="769753"/>
          </a:xfrm>
          <a:prstGeom prst="rect">
            <a:avLst/>
          </a:prstGeom>
          <a:noFill/>
          <a:ln>
            <a:noFill/>
          </a:ln>
        </p:spPr>
      </p:pic>
      <p:pic>
        <p:nvPicPr>
          <p:cNvPr id="10" name="Picture 9">
            <a:hlinkClick r:id="rId10"/>
            <a:extLst>
              <a:ext uri="{FF2B5EF4-FFF2-40B4-BE49-F238E27FC236}">
                <a16:creationId xmlns:a16="http://schemas.microsoft.com/office/drawing/2014/main" id="{E05B201F-1B9B-4F60-A224-3E7A6FA19B51}"/>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372971" y="5101327"/>
            <a:ext cx="965946" cy="769753"/>
          </a:xfrm>
          <a:prstGeom prst="rect">
            <a:avLst/>
          </a:prstGeom>
          <a:noFill/>
          <a:ln>
            <a:noFill/>
          </a:ln>
        </p:spPr>
      </p:pic>
      <p:pic>
        <p:nvPicPr>
          <p:cNvPr id="4" name="Picture 3">
            <a:hlinkClick r:id="rId12"/>
            <a:extLst>
              <a:ext uri="{FF2B5EF4-FFF2-40B4-BE49-F238E27FC236}">
                <a16:creationId xmlns:a16="http://schemas.microsoft.com/office/drawing/2014/main" id="{67D11B74-1422-4A15-9657-3AA16063B7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59591" y="5155303"/>
            <a:ext cx="727984" cy="727984"/>
          </a:xfrm>
          <a:prstGeom prst="rect">
            <a:avLst/>
          </a:prstGeom>
        </p:spPr>
      </p:pic>
      <p:sp>
        <p:nvSpPr>
          <p:cNvPr id="2" name="TextBox 1">
            <a:extLst>
              <a:ext uri="{FF2B5EF4-FFF2-40B4-BE49-F238E27FC236}">
                <a16:creationId xmlns:a16="http://schemas.microsoft.com/office/drawing/2014/main" id="{A75C7F72-B4F0-513D-3053-9D938975EB9C}"/>
              </a:ext>
            </a:extLst>
          </p:cNvPr>
          <p:cNvSpPr txBox="1"/>
          <p:nvPr/>
        </p:nvSpPr>
        <p:spPr>
          <a:xfrm>
            <a:off x="1223558" y="3131713"/>
            <a:ext cx="2379328" cy="1077218"/>
          </a:xfrm>
          <a:prstGeom prst="rect">
            <a:avLst/>
          </a:prstGeom>
          <a:noFill/>
        </p:spPr>
        <p:txBody>
          <a:bodyPr wrap="square" rtlCol="0">
            <a:spAutoFit/>
          </a:bodyPr>
          <a:lstStyle/>
          <a:p>
            <a:pPr algn="ctr"/>
            <a:r>
              <a:rPr lang="en-US" sz="3200" b="1" dirty="0">
                <a:solidFill>
                  <a:schemeClr val="bg1"/>
                </a:solidFill>
                <a:latin typeface="+mj-lt"/>
                <a:cs typeface="Arial" panose="020B0604020202020204" pitchFamily="34" charset="0"/>
              </a:rPr>
              <a:t>Contact Us Form</a:t>
            </a:r>
          </a:p>
        </p:txBody>
      </p:sp>
      <p:pic>
        <p:nvPicPr>
          <p:cNvPr id="5" name="Picture 4">
            <a:extLst>
              <a:ext uri="{FF2B5EF4-FFF2-40B4-BE49-F238E27FC236}">
                <a16:creationId xmlns:a16="http://schemas.microsoft.com/office/drawing/2014/main" id="{525E1079-CC37-0024-4267-F20441FBC8C5}"/>
              </a:ext>
            </a:extLst>
          </p:cNvPr>
          <p:cNvPicPr>
            <a:picLocks noChangeAspect="1"/>
          </p:cNvPicPr>
          <p:nvPr/>
        </p:nvPicPr>
        <p:blipFill>
          <a:blip r:embed="rId14" cstate="print">
            <a:extLst>
              <a:ext uri="{28A0092B-C50C-407E-A947-70E740481C1C}">
                <a14:useLocalDpi xmlns:a14="http://schemas.microsoft.com/office/drawing/2010/main" val="0"/>
              </a:ext>
            </a:extLst>
          </a:blip>
          <a:srcRect b="25434"/>
          <a:stretch/>
        </p:blipFill>
        <p:spPr>
          <a:xfrm>
            <a:off x="1585976" y="4309101"/>
            <a:ext cx="1654492" cy="1569660"/>
          </a:xfrm>
          <a:prstGeom prst="rect">
            <a:avLst/>
          </a:prstGeom>
          <a:solidFill>
            <a:schemeClr val="bg1"/>
          </a:solidFill>
          <a:effectLst>
            <a:softEdge rad="63500"/>
          </a:effectLst>
        </p:spPr>
      </p:pic>
      <p:pic>
        <p:nvPicPr>
          <p:cNvPr id="20" name="Picture 19">
            <a:extLst>
              <a:ext uri="{FF2B5EF4-FFF2-40B4-BE49-F238E27FC236}">
                <a16:creationId xmlns:a16="http://schemas.microsoft.com/office/drawing/2014/main" id="{07F6ABDC-5A8D-8B88-B432-E72F517A0AA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832289">
            <a:off x="165198" y="-14380"/>
            <a:ext cx="4496048" cy="2936481"/>
          </a:xfrm>
          <a:prstGeom prst="rect">
            <a:avLst/>
          </a:prstGeom>
        </p:spPr>
      </p:pic>
    </p:spTree>
    <p:extLst>
      <p:ext uri="{BB962C8B-B14F-4D97-AF65-F5344CB8AC3E}">
        <p14:creationId xmlns:p14="http://schemas.microsoft.com/office/powerpoint/2010/main" val="226063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36" y="139144"/>
            <a:ext cx="10515600" cy="1325563"/>
          </a:xfrm>
        </p:spPr>
        <p:txBody>
          <a:bodyPr>
            <a:normAutofit/>
          </a:bodyPr>
          <a:lstStyle/>
          <a:p>
            <a:r>
              <a:rPr lang="en-US" sz="4000" dirty="0"/>
              <a:t>Why I Became a CDCES…</a:t>
            </a:r>
          </a:p>
        </p:txBody>
      </p:sp>
      <p:sp>
        <p:nvSpPr>
          <p:cNvPr id="3" name="Content Placeholder 2"/>
          <p:cNvSpPr>
            <a:spLocks noGrp="1"/>
          </p:cNvSpPr>
          <p:nvPr>
            <p:ph idx="1"/>
          </p:nvPr>
        </p:nvSpPr>
        <p:spPr>
          <a:xfrm>
            <a:off x="396288" y="1690180"/>
            <a:ext cx="10864379" cy="4338087"/>
          </a:xfrm>
        </p:spPr>
        <p:txBody>
          <a:bodyPr>
            <a:normAutofit/>
          </a:bodyPr>
          <a:lstStyle/>
          <a:p>
            <a:pPr marL="0" indent="0">
              <a:buClr>
                <a:schemeClr val="tx1"/>
              </a:buClr>
              <a:buNone/>
            </a:pPr>
            <a:r>
              <a:rPr kumimoji="1" lang="en-US" sz="2667" b="1" dirty="0">
                <a:cs typeface="Arial"/>
              </a:rPr>
              <a:t>“It is crucial to have a CDCES as a team member in the hospital, as well as, outpatient setting…Not only does the CDCES educate, they also encourage and collaborate on how to manage and improve care. CDCESs are a vital part of the diabetes management team and have the time to spend with patients that physicians do not always have to help achieve the best outcomes.”</a:t>
            </a:r>
          </a:p>
          <a:p>
            <a:pPr marL="0" indent="0" algn="ctr">
              <a:buClr>
                <a:schemeClr val="tx1"/>
              </a:buClr>
              <a:buNone/>
            </a:pPr>
            <a:endParaRPr kumimoji="1" lang="en-US" sz="2667" b="1" dirty="0">
              <a:cs typeface="Arial"/>
            </a:endParaRPr>
          </a:p>
          <a:p>
            <a:pPr marL="0" indent="0">
              <a:buClr>
                <a:schemeClr val="tx1"/>
              </a:buClr>
              <a:buNone/>
            </a:pPr>
            <a:r>
              <a:rPr kumimoji="1" lang="en-US" sz="2667" dirty="0">
                <a:cs typeface="Arial"/>
              </a:rPr>
              <a:t>                          Rebecca Morrison, BSN, RN, CDCES</a:t>
            </a:r>
            <a:br>
              <a:rPr kumimoji="1" lang="en-US" sz="2667" dirty="0">
                <a:cs typeface="Arial"/>
              </a:rPr>
            </a:br>
            <a:r>
              <a:rPr kumimoji="1" lang="en-US" sz="2667" dirty="0">
                <a:cs typeface="Arial"/>
              </a:rPr>
              <a:t>                          Marietta, GA</a:t>
            </a:r>
          </a:p>
          <a:p>
            <a:pPr marL="0" indent="0">
              <a:buClr>
                <a:schemeClr val="tx1"/>
              </a:buClr>
              <a:buNone/>
            </a:pPr>
            <a:endParaRPr kumimoji="1" lang="en-US" sz="2667" b="1" dirty="0">
              <a:cs typeface="Arial"/>
            </a:endParaRPr>
          </a:p>
        </p:txBody>
      </p:sp>
    </p:spTree>
    <p:extLst>
      <p:ext uri="{BB962C8B-B14F-4D97-AF65-F5344CB8AC3E}">
        <p14:creationId xmlns:p14="http://schemas.microsoft.com/office/powerpoint/2010/main" val="208656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45831" y="252583"/>
            <a:ext cx="10515600" cy="1325563"/>
          </a:xfrm>
        </p:spPr>
        <p:txBody>
          <a:bodyPr/>
          <a:lstStyle/>
          <a:p>
            <a:r>
              <a:rPr lang="en-US" altLang="en-US" sz="4000" dirty="0">
                <a:ea typeface="ヒラギノ角ゴ Pro W3" pitchFamily="2" charset="-128"/>
              </a:rPr>
              <a:t>Why I Became a CDCES…</a:t>
            </a:r>
          </a:p>
        </p:txBody>
      </p:sp>
      <p:sp>
        <p:nvSpPr>
          <p:cNvPr id="3" name="Content Placeholder 2"/>
          <p:cNvSpPr>
            <a:spLocks noGrp="1"/>
          </p:cNvSpPr>
          <p:nvPr>
            <p:ph idx="1"/>
          </p:nvPr>
        </p:nvSpPr>
        <p:spPr>
          <a:xfrm>
            <a:off x="345831" y="1752600"/>
            <a:ext cx="11067235" cy="4174067"/>
          </a:xfrm>
        </p:spPr>
        <p:txBody>
          <a:bodyPr>
            <a:normAutofit/>
          </a:bodyPr>
          <a:lstStyle/>
          <a:p>
            <a:pPr marL="0" indent="0">
              <a:buNone/>
            </a:pPr>
            <a:r>
              <a:rPr lang="en-US" sz="2670" b="1" dirty="0"/>
              <a:t>“Every CDCES that I have met at local and national meetings are so excited to share their ideas; it is like one big family who really cares about treating people with diabetes and helping each other to do better in our careers. How can someone not be excited to join such a group!”</a:t>
            </a:r>
            <a:br>
              <a:rPr lang="en-US" sz="2670" b="1" dirty="0"/>
            </a:br>
            <a:endParaRPr lang="en-US" sz="2670" b="1" dirty="0"/>
          </a:p>
          <a:p>
            <a:pPr marL="0" indent="0" algn="ctr">
              <a:buNone/>
            </a:pPr>
            <a:r>
              <a:rPr lang="en-US" sz="2670" dirty="0"/>
              <a:t>Julie Stading, PharmD, CDCES</a:t>
            </a:r>
            <a:br>
              <a:rPr lang="en-US" sz="2670" dirty="0"/>
            </a:br>
            <a:r>
              <a:rPr lang="en-US" sz="2670" dirty="0"/>
              <a:t> Creighton University, Eagle, NE</a:t>
            </a:r>
          </a:p>
          <a:p>
            <a:pPr>
              <a:defRPr/>
            </a:pPr>
            <a:endParaRPr lang="en-US" dirty="0"/>
          </a:p>
        </p:txBody>
      </p:sp>
    </p:spTree>
    <p:extLst>
      <p:ext uri="{BB962C8B-B14F-4D97-AF65-F5344CB8AC3E}">
        <p14:creationId xmlns:p14="http://schemas.microsoft.com/office/powerpoint/2010/main" val="206675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63" y="266652"/>
            <a:ext cx="10515600" cy="1325563"/>
          </a:xfrm>
        </p:spPr>
        <p:txBody>
          <a:bodyPr>
            <a:normAutofit/>
          </a:bodyPr>
          <a:lstStyle/>
          <a:p>
            <a:r>
              <a:rPr lang="en-US" sz="4000" dirty="0"/>
              <a:t>Why I Became a CDCES…</a:t>
            </a:r>
          </a:p>
        </p:txBody>
      </p:sp>
      <p:sp>
        <p:nvSpPr>
          <p:cNvPr id="3" name="Content Placeholder 2"/>
          <p:cNvSpPr>
            <a:spLocks noGrp="1"/>
          </p:cNvSpPr>
          <p:nvPr>
            <p:ph idx="1"/>
          </p:nvPr>
        </p:nvSpPr>
        <p:spPr>
          <a:xfrm>
            <a:off x="331763" y="1875041"/>
            <a:ext cx="10952350" cy="3983892"/>
          </a:xfrm>
        </p:spPr>
        <p:txBody>
          <a:bodyPr>
            <a:normAutofit/>
          </a:bodyPr>
          <a:lstStyle/>
          <a:p>
            <a:pPr marL="0" indent="0">
              <a:buNone/>
            </a:pPr>
            <a:r>
              <a:rPr lang="en-US" sz="2670" b="1" dirty="0"/>
              <a:t>“The most rewarding part of being a CDCES is helping people with diabetes overcome barriers and improve their health.  My decision to becoming certified was the best career move I have taken as a Registered Dietitian!” </a:t>
            </a:r>
            <a:br>
              <a:rPr lang="en-US" sz="2670" b="1" dirty="0"/>
            </a:br>
            <a:br>
              <a:rPr lang="en-US" sz="2670" b="1" dirty="0"/>
            </a:br>
            <a:br>
              <a:rPr lang="en-US" sz="2670" b="1" dirty="0"/>
            </a:br>
            <a:r>
              <a:rPr lang="en-US" sz="2670" b="1" dirty="0"/>
              <a:t>                   </a:t>
            </a:r>
            <a:r>
              <a:rPr lang="en-US" sz="2600" dirty="0"/>
              <a:t>Debra D'Angelo, RDN, CDCES </a:t>
            </a:r>
            <a:br>
              <a:rPr lang="en-US" sz="2600" dirty="0"/>
            </a:br>
            <a:r>
              <a:rPr lang="en-US" sz="2600" dirty="0"/>
              <a:t>                    Dietitian/Diabetes Educator, </a:t>
            </a:r>
            <a:br>
              <a:rPr lang="en-US" sz="2600" dirty="0"/>
            </a:br>
            <a:r>
              <a:rPr lang="en-US" sz="2600" dirty="0"/>
              <a:t>                    Regal Medical Group, Camarillo, CA </a:t>
            </a:r>
          </a:p>
        </p:txBody>
      </p:sp>
    </p:spTree>
    <p:extLst>
      <p:ext uri="{BB962C8B-B14F-4D97-AF65-F5344CB8AC3E}">
        <p14:creationId xmlns:p14="http://schemas.microsoft.com/office/powerpoint/2010/main" val="212291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3"/>
          <p:cNvGrpSpPr>
            <a:grpSpLocks/>
          </p:cNvGrpSpPr>
          <p:nvPr/>
        </p:nvGrpSpPr>
        <p:grpSpPr bwMode="auto">
          <a:xfrm>
            <a:off x="1616919" y="4657168"/>
            <a:ext cx="2890873" cy="1440756"/>
            <a:chOff x="3455876" y="3356992"/>
            <a:chExt cx="3509802" cy="2023141"/>
          </a:xfrm>
        </p:grpSpPr>
        <p:pic>
          <p:nvPicPr>
            <p:cNvPr id="5" name="Picture 4" descr="Oval Logo.jpg"/>
            <p:cNvPicPr>
              <a:picLocks noChangeAspect="1"/>
            </p:cNvPicPr>
            <p:nvPr/>
          </p:nvPicPr>
          <p:blipFill>
            <a:blip r:embed="rId3" cstate="print"/>
            <a:srcRect l="2273" t="1950" r="3125" b="1950"/>
            <a:stretch>
              <a:fillRect/>
            </a:stretch>
          </p:blipFill>
          <p:spPr>
            <a:xfrm>
              <a:off x="3455876" y="3356992"/>
              <a:ext cx="2412268" cy="1564714"/>
            </a:xfrm>
            <a:prstGeom prst="ellipse">
              <a:avLst/>
            </a:prstGeom>
            <a:ln>
              <a:solidFill>
                <a:schemeClr val="bg1">
                  <a:lumMod val="50000"/>
                </a:schemeClr>
              </a:solidFill>
            </a:ln>
          </p:spPr>
        </p:pic>
        <p:sp>
          <p:nvSpPr>
            <p:cNvPr id="6" name="TextBox 5"/>
            <p:cNvSpPr txBox="1"/>
            <p:nvPr/>
          </p:nvSpPr>
          <p:spPr>
            <a:xfrm>
              <a:off x="5868974" y="4519804"/>
              <a:ext cx="1096704" cy="860329"/>
            </a:xfrm>
            <a:prstGeom prst="rect">
              <a:avLst/>
            </a:prstGeom>
            <a:noFill/>
          </p:spPr>
          <p:txBody>
            <a:bodyPr wrap="square">
              <a:spAutoFit/>
            </a:bodyPr>
            <a:lstStyle/>
            <a:p>
              <a:pPr eaLnBrk="1" hangingPunct="1">
                <a:spcBef>
                  <a:spcPct val="20000"/>
                </a:spcBef>
                <a:buClr>
                  <a:schemeClr val="hlink"/>
                </a:buClr>
                <a:buSzPct val="90000"/>
                <a:buFont typeface="Wingdings" pitchFamily="2" charset="2"/>
                <a:buNone/>
                <a:defRPr/>
              </a:pPr>
              <a:r>
                <a:rPr lang="en-US" sz="2667" dirty="0">
                  <a:solidFill>
                    <a:schemeClr val="bg1"/>
                  </a:solidFill>
                  <a:effectLst>
                    <a:outerShdw blurRad="38100" dist="38100" dir="2700000" algn="tl">
                      <a:srgbClr val="000000">
                        <a:alpha val="43137"/>
                      </a:srgbClr>
                    </a:outerShdw>
                  </a:effectLst>
                </a:rPr>
                <a:t>®</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261" y="1553608"/>
            <a:ext cx="2663211" cy="10360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445624" y="385822"/>
            <a:ext cx="5014935" cy="1077218"/>
          </a:xfrm>
          <a:prstGeom prst="rect">
            <a:avLst/>
          </a:prstGeom>
          <a:noFill/>
        </p:spPr>
        <p:txBody>
          <a:bodyPr wrap="square" rtlCol="0">
            <a:spAutoFit/>
          </a:bodyPr>
          <a:lstStyle/>
          <a:p>
            <a:r>
              <a:rPr lang="en-US" sz="3200" b="1" dirty="0">
                <a:solidFill>
                  <a:schemeClr val="bg1"/>
                </a:solidFill>
              </a:rPr>
              <a:t>National Certification Board for Diabetes Educators</a:t>
            </a:r>
          </a:p>
        </p:txBody>
      </p:sp>
      <p:sp>
        <p:nvSpPr>
          <p:cNvPr id="10" name="TextBox 9">
            <a:extLst>
              <a:ext uri="{FF2B5EF4-FFF2-40B4-BE49-F238E27FC236}">
                <a16:creationId xmlns:a16="http://schemas.microsoft.com/office/drawing/2014/main" id="{277298E2-55AB-42BD-8399-B154DB42C01D}"/>
              </a:ext>
            </a:extLst>
          </p:cNvPr>
          <p:cNvSpPr txBox="1"/>
          <p:nvPr/>
        </p:nvSpPr>
        <p:spPr>
          <a:xfrm>
            <a:off x="731495" y="3473399"/>
            <a:ext cx="3653845" cy="1077218"/>
          </a:xfrm>
          <a:prstGeom prst="rect">
            <a:avLst/>
          </a:prstGeom>
          <a:noFill/>
        </p:spPr>
        <p:txBody>
          <a:bodyPr wrap="square" rtlCol="0">
            <a:spAutoFit/>
          </a:bodyPr>
          <a:lstStyle/>
          <a:p>
            <a:pPr algn="ctr"/>
            <a:r>
              <a:rPr lang="en-US" sz="3200" b="1" dirty="0">
                <a:solidFill>
                  <a:schemeClr val="bg1"/>
                </a:solidFill>
              </a:rPr>
              <a:t>Certified Diabetes Educator</a:t>
            </a:r>
          </a:p>
        </p:txBody>
      </p:sp>
      <p:sp>
        <p:nvSpPr>
          <p:cNvPr id="14" name="TextBox 13">
            <a:extLst>
              <a:ext uri="{FF2B5EF4-FFF2-40B4-BE49-F238E27FC236}">
                <a16:creationId xmlns:a16="http://schemas.microsoft.com/office/drawing/2014/main" id="{C7482A4F-84F8-4AB6-926F-CFFF486D2567}"/>
              </a:ext>
            </a:extLst>
          </p:cNvPr>
          <p:cNvSpPr txBox="1"/>
          <p:nvPr/>
        </p:nvSpPr>
        <p:spPr>
          <a:xfrm>
            <a:off x="6845834" y="421660"/>
            <a:ext cx="5014935" cy="1077218"/>
          </a:xfrm>
          <a:prstGeom prst="rect">
            <a:avLst/>
          </a:prstGeom>
          <a:noFill/>
        </p:spPr>
        <p:txBody>
          <a:bodyPr wrap="square" rtlCol="0">
            <a:spAutoFit/>
          </a:bodyPr>
          <a:lstStyle/>
          <a:p>
            <a:r>
              <a:rPr lang="en-US" sz="3200" b="1" dirty="0">
                <a:solidFill>
                  <a:schemeClr val="bg1"/>
                </a:solidFill>
              </a:rPr>
              <a:t>Certification Board for Diabetes Care and Education</a:t>
            </a:r>
          </a:p>
        </p:txBody>
      </p:sp>
      <p:sp>
        <p:nvSpPr>
          <p:cNvPr id="17" name="TextBox 16">
            <a:extLst>
              <a:ext uri="{FF2B5EF4-FFF2-40B4-BE49-F238E27FC236}">
                <a16:creationId xmlns:a16="http://schemas.microsoft.com/office/drawing/2014/main" id="{1BC4A3EA-E6A2-4359-B72A-83CB2F7B2527}"/>
              </a:ext>
            </a:extLst>
          </p:cNvPr>
          <p:cNvSpPr txBox="1"/>
          <p:nvPr/>
        </p:nvSpPr>
        <p:spPr>
          <a:xfrm>
            <a:off x="6640574" y="3406633"/>
            <a:ext cx="5220195" cy="1080688"/>
          </a:xfrm>
          <a:prstGeom prst="rect">
            <a:avLst/>
          </a:prstGeom>
          <a:noFill/>
        </p:spPr>
        <p:txBody>
          <a:bodyPr wrap="square" rtlCol="0">
            <a:spAutoFit/>
          </a:bodyPr>
          <a:lstStyle/>
          <a:p>
            <a:pPr algn="ctr"/>
            <a:r>
              <a:rPr lang="en-US" sz="3200" b="1" dirty="0">
                <a:solidFill>
                  <a:schemeClr val="bg1"/>
                </a:solidFill>
              </a:rPr>
              <a:t>Certified Diabetes Care and Education Specialist</a:t>
            </a:r>
            <a:r>
              <a:rPr lang="en-US" altLang="en-US" sz="3200" b="1" baseline="30000" dirty="0">
                <a:solidFill>
                  <a:schemeClr val="bg1"/>
                </a:solidFill>
                <a:ea typeface="ヒラギノ角ゴ Pro W3" pitchFamily="2" charset="-128"/>
              </a:rPr>
              <a:t>®</a:t>
            </a:r>
            <a:endParaRPr lang="en-US" sz="3200" b="1" dirty="0">
              <a:solidFill>
                <a:schemeClr val="bg1"/>
              </a:solidFill>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6709" y="1484733"/>
            <a:ext cx="2887076" cy="1362699"/>
          </a:xfrm>
          <a:prstGeom prst="rect">
            <a:avLst/>
          </a:prstGeom>
          <a:ln w="127000" cap="sq">
            <a:noFill/>
            <a:miter lim="800000"/>
          </a:ln>
          <a:effectLst>
            <a:outerShdw blurRad="57150" dist="50800" dir="2700000" algn="tl" rotWithShape="0">
              <a:srgbClr val="000000">
                <a:alpha val="40000"/>
              </a:srgbClr>
            </a:outerShdw>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4267" y="4550617"/>
            <a:ext cx="2111960" cy="2099288"/>
          </a:xfrm>
          <a:prstGeom prst="rect">
            <a:avLst/>
          </a:prstGeom>
          <a:ln w="101600">
            <a:solidFill>
              <a:srgbClr val="235BA8"/>
            </a:solidFill>
          </a:ln>
        </p:spPr>
      </p:pic>
      <p:sp>
        <p:nvSpPr>
          <p:cNvPr id="2" name="TextBox 1"/>
          <p:cNvSpPr txBox="1"/>
          <p:nvPr/>
        </p:nvSpPr>
        <p:spPr>
          <a:xfrm>
            <a:off x="2088338" y="2874518"/>
            <a:ext cx="940158" cy="523220"/>
          </a:xfrm>
          <a:prstGeom prst="rect">
            <a:avLst/>
          </a:prstGeom>
          <a:solidFill>
            <a:srgbClr val="4DAA50"/>
          </a:solidFill>
        </p:spPr>
        <p:txBody>
          <a:bodyPr wrap="square" rtlCol="0">
            <a:spAutoFit/>
          </a:bodyPr>
          <a:lstStyle/>
          <a:p>
            <a:r>
              <a:rPr lang="en-US" sz="2800" b="1" dirty="0"/>
              <a:t>1986</a:t>
            </a:r>
          </a:p>
        </p:txBody>
      </p:sp>
      <p:cxnSp>
        <p:nvCxnSpPr>
          <p:cNvPr id="4" name="Straight Arrow Connector 3"/>
          <p:cNvCxnSpPr/>
          <p:nvPr/>
        </p:nvCxnSpPr>
        <p:spPr>
          <a:xfrm flipV="1">
            <a:off x="2975945" y="3125321"/>
            <a:ext cx="8539780" cy="21615"/>
          </a:xfrm>
          <a:prstGeom prst="straightConnector1">
            <a:avLst/>
          </a:prstGeom>
          <a:ln w="133350">
            <a:solidFill>
              <a:srgbClr val="4DAA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700168" y="2956601"/>
            <a:ext cx="940158" cy="523220"/>
          </a:xfrm>
          <a:prstGeom prst="rect">
            <a:avLst/>
          </a:prstGeom>
          <a:solidFill>
            <a:srgbClr val="4DAA50"/>
          </a:solidFill>
        </p:spPr>
        <p:txBody>
          <a:bodyPr wrap="square" rtlCol="0">
            <a:spAutoFit/>
          </a:bodyPr>
          <a:lstStyle/>
          <a:p>
            <a:r>
              <a:rPr lang="en-US" sz="2800" b="1" dirty="0"/>
              <a:t>2020</a:t>
            </a:r>
          </a:p>
        </p:txBody>
      </p:sp>
      <p:sp>
        <p:nvSpPr>
          <p:cNvPr id="15" name="TextBox 14">
            <a:extLst>
              <a:ext uri="{FF2B5EF4-FFF2-40B4-BE49-F238E27FC236}">
                <a16:creationId xmlns:a16="http://schemas.microsoft.com/office/drawing/2014/main" id="{EA047068-E5DC-A637-E1D6-7C92B1DEF2CD}"/>
              </a:ext>
            </a:extLst>
          </p:cNvPr>
          <p:cNvSpPr txBox="1"/>
          <p:nvPr/>
        </p:nvSpPr>
        <p:spPr>
          <a:xfrm>
            <a:off x="10226227" y="6395076"/>
            <a:ext cx="497307" cy="461665"/>
          </a:xfrm>
          <a:prstGeom prst="rect">
            <a:avLst/>
          </a:prstGeom>
          <a:noFill/>
        </p:spPr>
        <p:txBody>
          <a:bodyPr wrap="square" rtlCol="0">
            <a:spAutoFit/>
          </a:bodyPr>
          <a:lstStyle/>
          <a:p>
            <a:r>
              <a:rPr lang="en-US" sz="2400" dirty="0">
                <a:solidFill>
                  <a:schemeClr val="bg1"/>
                </a:solidFill>
              </a:rPr>
              <a:t>®</a:t>
            </a:r>
          </a:p>
        </p:txBody>
      </p:sp>
    </p:spTree>
    <p:extLst>
      <p:ext uri="{BB962C8B-B14F-4D97-AF65-F5344CB8AC3E}">
        <p14:creationId xmlns:p14="http://schemas.microsoft.com/office/powerpoint/2010/main" val="333795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C322-4BAB-C001-0A6B-83DBD8F10101}"/>
              </a:ext>
            </a:extLst>
          </p:cNvPr>
          <p:cNvSpPr>
            <a:spLocks noGrp="1"/>
          </p:cNvSpPr>
          <p:nvPr>
            <p:ph type="title"/>
          </p:nvPr>
        </p:nvSpPr>
        <p:spPr>
          <a:xfrm>
            <a:off x="672353" y="126719"/>
            <a:ext cx="10515600" cy="1325563"/>
          </a:xfrm>
        </p:spPr>
        <p:txBody>
          <a:bodyPr/>
          <a:lstStyle/>
          <a:p>
            <a:r>
              <a:rPr lang="en-US" dirty="0"/>
              <a:t>Fast Facts about Diabetes</a:t>
            </a:r>
          </a:p>
        </p:txBody>
      </p:sp>
      <p:sp>
        <p:nvSpPr>
          <p:cNvPr id="3" name="Content Placeholder 2">
            <a:extLst>
              <a:ext uri="{FF2B5EF4-FFF2-40B4-BE49-F238E27FC236}">
                <a16:creationId xmlns:a16="http://schemas.microsoft.com/office/drawing/2014/main" id="{885C8520-95F1-F768-1D0B-761059636CA5}"/>
              </a:ext>
            </a:extLst>
          </p:cNvPr>
          <p:cNvSpPr>
            <a:spLocks noGrp="1"/>
          </p:cNvSpPr>
          <p:nvPr>
            <p:ph idx="1"/>
          </p:nvPr>
        </p:nvSpPr>
        <p:spPr>
          <a:xfrm>
            <a:off x="838200" y="1452282"/>
            <a:ext cx="10349753" cy="5040593"/>
          </a:xfrm>
        </p:spPr>
        <p:txBody>
          <a:bodyPr>
            <a:normAutofit fontScale="77500" lnSpcReduction="20000"/>
          </a:bodyPr>
          <a:lstStyle/>
          <a:p>
            <a:pPr marL="0" indent="0" algn="l">
              <a:lnSpc>
                <a:spcPct val="120000"/>
              </a:lnSpc>
              <a:spcBef>
                <a:spcPts val="0"/>
              </a:spcBef>
              <a:buNone/>
            </a:pPr>
            <a:r>
              <a:rPr lang="en-US" sz="2800" b="1" i="0" dirty="0">
                <a:effectLst/>
              </a:rPr>
              <a:t>Diabetes</a:t>
            </a:r>
          </a:p>
          <a:p>
            <a:pPr>
              <a:lnSpc>
                <a:spcPct val="120000"/>
              </a:lnSpc>
              <a:spcBef>
                <a:spcPts val="600"/>
              </a:spcBef>
            </a:pPr>
            <a:r>
              <a:rPr lang="en-US" sz="2800" b="1" i="0" dirty="0">
                <a:effectLst/>
              </a:rPr>
              <a:t>Total:</a:t>
            </a:r>
            <a:r>
              <a:rPr lang="en-US" sz="2800" b="0" i="0" dirty="0">
                <a:effectLst/>
              </a:rPr>
              <a:t> 38.4 million people have diabetes (11.6% of the US population)</a:t>
            </a:r>
          </a:p>
          <a:p>
            <a:pPr algn="l">
              <a:lnSpc>
                <a:spcPct val="120000"/>
              </a:lnSpc>
              <a:spcBef>
                <a:spcPts val="600"/>
              </a:spcBef>
              <a:buFont typeface="Arial" panose="020B0604020202020204" pitchFamily="34" charset="0"/>
              <a:buChar char="•"/>
            </a:pPr>
            <a:r>
              <a:rPr lang="en-US" sz="2800" b="1" i="0" dirty="0">
                <a:effectLst/>
              </a:rPr>
              <a:t>Diagnosed:</a:t>
            </a:r>
            <a:r>
              <a:rPr lang="en-US" sz="2800" b="0" i="0" dirty="0">
                <a:effectLst/>
              </a:rPr>
              <a:t> 29.7 million people, including 29.4 million adults</a:t>
            </a:r>
          </a:p>
          <a:p>
            <a:pPr algn="l">
              <a:lnSpc>
                <a:spcPct val="120000"/>
              </a:lnSpc>
              <a:spcBef>
                <a:spcPts val="600"/>
              </a:spcBef>
              <a:buFont typeface="Arial" panose="020B0604020202020204" pitchFamily="34" charset="0"/>
              <a:buChar char="•"/>
            </a:pPr>
            <a:r>
              <a:rPr lang="en-US" sz="2800" b="1" i="0" dirty="0">
                <a:effectLst/>
              </a:rPr>
              <a:t>Undiagnosed:</a:t>
            </a:r>
            <a:r>
              <a:rPr lang="en-US" sz="2800" b="0" i="0" dirty="0">
                <a:effectLst/>
              </a:rPr>
              <a:t> 8.7 million people (22.8% of adults are undiagnosed)</a:t>
            </a:r>
          </a:p>
          <a:p>
            <a:pPr marL="0" indent="0" algn="l">
              <a:lnSpc>
                <a:spcPct val="120000"/>
              </a:lnSpc>
              <a:spcBef>
                <a:spcPts val="600"/>
              </a:spcBef>
              <a:buNone/>
            </a:pPr>
            <a:endParaRPr lang="en-US" sz="2800" b="0" i="0" dirty="0">
              <a:effectLst/>
            </a:endParaRPr>
          </a:p>
          <a:p>
            <a:pPr marL="0" indent="0" algn="l">
              <a:lnSpc>
                <a:spcPct val="120000"/>
              </a:lnSpc>
              <a:spcBef>
                <a:spcPts val="600"/>
              </a:spcBef>
              <a:buNone/>
            </a:pPr>
            <a:r>
              <a:rPr lang="en-US" sz="2800" b="1" i="0" dirty="0">
                <a:effectLst/>
              </a:rPr>
              <a:t>Prediabetes</a:t>
            </a:r>
          </a:p>
          <a:p>
            <a:pPr algn="l">
              <a:lnSpc>
                <a:spcPct val="120000"/>
              </a:lnSpc>
              <a:spcBef>
                <a:spcPts val="600"/>
              </a:spcBef>
              <a:buFont typeface="Arial" panose="020B0604020202020204" pitchFamily="34" charset="0"/>
              <a:buChar char="•"/>
            </a:pPr>
            <a:r>
              <a:rPr lang="en-US" sz="2800" b="1" i="0" dirty="0">
                <a:effectLst/>
              </a:rPr>
              <a:t>Total:</a:t>
            </a:r>
            <a:r>
              <a:rPr lang="en-US" sz="2800" b="0" i="0" dirty="0">
                <a:effectLst/>
              </a:rPr>
              <a:t> 97.6 million people aged 18 years or older have prediabetes (38.0% of the adult US population)</a:t>
            </a:r>
          </a:p>
          <a:p>
            <a:pPr algn="l">
              <a:lnSpc>
                <a:spcPct val="120000"/>
              </a:lnSpc>
              <a:spcBef>
                <a:spcPts val="600"/>
              </a:spcBef>
              <a:buFont typeface="Arial" panose="020B0604020202020204" pitchFamily="34" charset="0"/>
              <a:buChar char="•"/>
            </a:pPr>
            <a:r>
              <a:rPr lang="en-US" sz="2800" b="1" i="0" dirty="0">
                <a:effectLst/>
              </a:rPr>
              <a:t>65 years or older:</a:t>
            </a:r>
            <a:r>
              <a:rPr lang="en-US" sz="2800" b="0" i="0" dirty="0">
                <a:effectLst/>
              </a:rPr>
              <a:t> 27.2 million people aged 65 years or older (48.8%) have prediabetes</a:t>
            </a:r>
          </a:p>
          <a:p>
            <a:pPr eaLnBrk="1" hangingPunct="1"/>
            <a:endParaRPr lang="en-US" sz="1800" dirty="0">
              <a:ea typeface="ＭＳ Ｐゴシック" pitchFamily="-89" charset="-128"/>
              <a:cs typeface="ＭＳ Ｐゴシック" pitchFamily="-89" charset="-128"/>
            </a:endParaRPr>
          </a:p>
          <a:p>
            <a:pPr marL="0" indent="0" eaLnBrk="1" hangingPunct="1">
              <a:lnSpc>
                <a:spcPct val="120000"/>
              </a:lnSpc>
              <a:buNone/>
            </a:pPr>
            <a:r>
              <a:rPr lang="en-US" sz="1900" b="0" i="0" dirty="0">
                <a:effectLst/>
                <a:latin typeface="+mj-lt"/>
                <a:hlinkClick r:id="rId3"/>
              </a:rPr>
              <a:t>Centers for Disease Control and Prevention. National Diabetes Statistics Report website. </a:t>
            </a:r>
            <a:r>
              <a:rPr lang="en-US" sz="1900" b="0" i="0" dirty="0">
                <a:effectLst/>
                <a:latin typeface="+mj-lt"/>
                <a:hlinkClick r:id="rId4"/>
              </a:rPr>
              <a:t>https://www.cdc.gov/diabetes/php/data-research/?CDC_AAref_Val=https://www.cdc.gov/diabetes/data/statistics-report/</a:t>
            </a:r>
            <a:r>
              <a:rPr lang="en-US" sz="1900" b="0" i="0" dirty="0">
                <a:effectLst/>
                <a:latin typeface="+mj-lt"/>
              </a:rPr>
              <a:t> . Accessed 6/12/2024.</a:t>
            </a:r>
            <a:endParaRPr lang="en-US" sz="1900" dirty="0">
              <a:latin typeface="+mj-lt"/>
              <a:ea typeface="ＭＳ Ｐゴシック" pitchFamily="-89" charset="-128"/>
              <a:cs typeface="ＭＳ Ｐゴシック" pitchFamily="-89" charset="-128"/>
            </a:endParaRPr>
          </a:p>
          <a:p>
            <a:endParaRPr lang="en-US" dirty="0"/>
          </a:p>
        </p:txBody>
      </p:sp>
    </p:spTree>
    <p:extLst>
      <p:ext uri="{BB962C8B-B14F-4D97-AF65-F5344CB8AC3E}">
        <p14:creationId xmlns:p14="http://schemas.microsoft.com/office/powerpoint/2010/main" val="417751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Map Image" title="Map Image">
            <a:extLst>
              <a:ext uri="{FF2B5EF4-FFF2-40B4-BE49-F238E27FC236}">
                <a16:creationId xmlns:a16="http://schemas.microsoft.com/office/drawing/2014/main" id="{7AD0342B-48E4-D506-3EB5-45C19DA8D6CA}"/>
              </a:ext>
            </a:extLst>
          </p:cNvPr>
          <p:cNvSpPr/>
          <p:nvPr/>
        </p:nvSpPr>
        <p:spPr>
          <a:xfrm>
            <a:off x="4541420" y="1115330"/>
            <a:ext cx="7472736" cy="4691798"/>
          </a:xfrm>
          <a:prstGeom prst="rect">
            <a:avLst/>
          </a:prstGeom>
          <a:blipFill>
            <a:blip r:embed="rId3"/>
            <a:stretch>
              <a:fillRect/>
            </a:stretch>
          </a:blipFill>
          <a:ln>
            <a:solidFill>
              <a:srgbClr val="235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le 3" descr="Title" title="Title">
            <a:extLst>
              <a:ext uri="{FF2B5EF4-FFF2-40B4-BE49-F238E27FC236}">
                <a16:creationId xmlns:a16="http://schemas.microsoft.com/office/drawing/2014/main" id="{999BA420-D172-E339-FCF2-5A3D3CEA1810}"/>
              </a:ext>
            </a:extLst>
          </p:cNvPr>
          <p:cNvSpPr txBox="1"/>
          <p:nvPr/>
        </p:nvSpPr>
        <p:spPr>
          <a:xfrm>
            <a:off x="845661" y="245485"/>
            <a:ext cx="9947146" cy="674941"/>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sz="2400" dirty="0">
                <a:solidFill>
                  <a:schemeClr val="bg1"/>
                </a:solidFill>
                <a:latin typeface="Calibri" panose="020F0502020204030204" pitchFamily="34" charset="0"/>
                <a:cs typeface="Calibri" panose="020F0502020204030204" pitchFamily="34" charset="0"/>
              </a:rPr>
              <a:t>Diagnosed Diabetes, Total, Adults Aged 18+ Years, Age-Adjusted Percentage</a:t>
            </a:r>
            <a:r>
              <a:rPr lang="en-US" sz="2400" dirty="0">
                <a:solidFill>
                  <a:srgbClr val="235BA8"/>
                </a:solidFill>
                <a:latin typeface="Calibri" panose="020F0502020204030204" pitchFamily="34" charset="0"/>
                <a:cs typeface="Calibri" panose="020F0502020204030204" pitchFamily="34" charset="0"/>
              </a:rPr>
              <a:t>, U.S. States</a:t>
            </a:r>
          </a:p>
        </p:txBody>
      </p:sp>
      <p:sp>
        <p:nvSpPr>
          <p:cNvPr id="4" name="Rectangle 3">
            <a:extLst>
              <a:ext uri="{FF2B5EF4-FFF2-40B4-BE49-F238E27FC236}">
                <a16:creationId xmlns:a16="http://schemas.microsoft.com/office/drawing/2014/main" id="{2371F5EF-80BC-FD63-43FD-DA2248686AD2}"/>
              </a:ext>
            </a:extLst>
          </p:cNvPr>
          <p:cNvSpPr/>
          <p:nvPr/>
        </p:nvSpPr>
        <p:spPr>
          <a:xfrm>
            <a:off x="344857" y="6544901"/>
            <a:ext cx="11277600" cy="256545"/>
          </a:xfrm>
          <a:prstGeom prst="rect">
            <a:avLst/>
          </a:prstGeom>
        </p:spPr>
        <p:txBody>
          <a:bodyPr wrap="square">
            <a:spAutoFit/>
          </a:bodyPr>
          <a:lstStyle/>
          <a:p>
            <a:pPr defTabSz="1219170">
              <a:spcBef>
                <a:spcPct val="0"/>
              </a:spcBef>
              <a:spcAft>
                <a:spcPct val="0"/>
              </a:spcAft>
              <a:defRPr/>
            </a:pPr>
            <a:r>
              <a:rPr lang="en-US" sz="1067" b="1" kern="0">
                <a:solidFill>
                  <a:schemeClr val="bg1"/>
                </a:solidFill>
              </a:rPr>
              <a:t>Disclaimer: </a:t>
            </a:r>
            <a:r>
              <a:rPr lang="en-US" sz="1067" kern="0">
                <a:solidFill>
                  <a:schemeClr val="bg1"/>
                </a:solidFill>
              </a:rPr>
              <a:t>This is a user-generated report. The findings and conclusions are those of the user and do not necessarily represent the views of the CDC.</a:t>
            </a:r>
          </a:p>
        </p:txBody>
      </p:sp>
      <p:sp>
        <p:nvSpPr>
          <p:cNvPr id="5" name="Text Placeholder 8">
            <a:hlinkClick r:id="rId4"/>
            <a:extLst>
              <a:ext uri="{FF2B5EF4-FFF2-40B4-BE49-F238E27FC236}">
                <a16:creationId xmlns:a16="http://schemas.microsoft.com/office/drawing/2014/main" id="{49CDD480-AC38-EE96-E145-44740D7227B2}"/>
              </a:ext>
            </a:extLst>
          </p:cNvPr>
          <p:cNvSpPr txBox="1"/>
          <p:nvPr/>
        </p:nvSpPr>
        <p:spPr bwMode="auto">
          <a:xfrm>
            <a:off x="807516" y="6185840"/>
            <a:ext cx="776293" cy="3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67"/>
              </a:lnSpc>
              <a:spcBef>
                <a:spcPct val="20000"/>
              </a:spcBef>
            </a:pPr>
            <a:r>
              <a:rPr lang="en-US" sz="1067" u="sng" kern="0">
                <a:solidFill>
                  <a:schemeClr val="bg1"/>
                </a:solidFill>
              </a:rPr>
              <a:t>USDSS</a:t>
            </a:r>
          </a:p>
        </p:txBody>
      </p:sp>
      <p:sp>
        <p:nvSpPr>
          <p:cNvPr id="6" name="Rectangle 5">
            <a:extLst>
              <a:ext uri="{FF2B5EF4-FFF2-40B4-BE49-F238E27FC236}">
                <a16:creationId xmlns:a16="http://schemas.microsoft.com/office/drawing/2014/main" id="{58A560AB-6DD4-3B42-FAE0-186F024F8862}"/>
              </a:ext>
            </a:extLst>
          </p:cNvPr>
          <p:cNvSpPr/>
          <p:nvPr/>
        </p:nvSpPr>
        <p:spPr>
          <a:xfrm>
            <a:off x="344858" y="6312840"/>
            <a:ext cx="776293" cy="25654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spcBef>
                <a:spcPct val="0"/>
              </a:spcBef>
              <a:spcAft>
                <a:spcPct val="0"/>
              </a:spcAft>
              <a:defRPr/>
            </a:pPr>
            <a:r>
              <a:rPr lang="en-US" sz="1067" b="1" kern="0">
                <a:solidFill>
                  <a:schemeClr val="bg1"/>
                </a:solidFill>
              </a:rPr>
              <a:t>Source:</a:t>
            </a:r>
            <a:endParaRPr lang="en-US" sz="1067" kern="0">
              <a:solidFill>
                <a:schemeClr val="bg1"/>
              </a:solidFill>
            </a:endParaRPr>
          </a:p>
        </p:txBody>
      </p:sp>
      <p:sp>
        <p:nvSpPr>
          <p:cNvPr id="7" name="TextBox 6" descr="LegendTitle" title="LegendTitle">
            <a:extLst>
              <a:ext uri="{FF2B5EF4-FFF2-40B4-BE49-F238E27FC236}">
                <a16:creationId xmlns:a16="http://schemas.microsoft.com/office/drawing/2014/main" id="{2414DA27-FFCF-2CDB-38EA-62005130423D}"/>
              </a:ext>
            </a:extLst>
          </p:cNvPr>
          <p:cNvSpPr txBox="1"/>
          <p:nvPr/>
        </p:nvSpPr>
        <p:spPr>
          <a:xfrm>
            <a:off x="558834" y="5893706"/>
            <a:ext cx="2357879" cy="307777"/>
          </a:xfrm>
          <a:prstGeom prst="rect">
            <a:avLst/>
          </a:prstGeom>
          <a:noFill/>
        </p:spPr>
        <p:txBody>
          <a:bodyPr wrap="square" rtlCol="0">
            <a:spAutoFit/>
          </a:bodyPr>
          <a:lstStyle/>
          <a:p>
            <a:r>
              <a:rPr lang="en-US" sz="1400" dirty="0">
                <a:solidFill>
                  <a:schemeClr val="bg1"/>
                </a:solidFill>
                <a:latin typeface="Calibri" panose="020F0502020204030204" pitchFamily="34" charset="0"/>
              </a:rPr>
              <a:t>Percentage ( Natural Breaks ) </a:t>
            </a:r>
          </a:p>
        </p:txBody>
      </p:sp>
      <p:sp>
        <p:nvSpPr>
          <p:cNvPr id="8" name="Rectangle 7" descr="Footer2">
            <a:extLst>
              <a:ext uri="{FF2B5EF4-FFF2-40B4-BE49-F238E27FC236}">
                <a16:creationId xmlns:a16="http://schemas.microsoft.com/office/drawing/2014/main" id="{596939E7-FE91-FAC8-D523-63D6BB84D4F7}"/>
              </a:ext>
            </a:extLst>
          </p:cNvPr>
          <p:cNvSpPr/>
          <p:nvPr/>
        </p:nvSpPr>
        <p:spPr>
          <a:xfrm>
            <a:off x="6197534" y="6302814"/>
            <a:ext cx="184731" cy="256545"/>
          </a:xfrm>
          <a:prstGeom prst="rect">
            <a:avLst/>
          </a:prstGeom>
        </p:spPr>
        <p:txBody>
          <a:bodyPr wrap="none">
            <a:spAutoFit/>
          </a:bodyPr>
          <a:lstStyle/>
          <a:p>
            <a:pPr defTabSz="1219170">
              <a:spcBef>
                <a:spcPct val="0"/>
              </a:spcBef>
              <a:spcAft>
                <a:spcPct val="0"/>
              </a:spcAft>
              <a:defRPr/>
            </a:pPr>
            <a:endParaRPr lang="en-US" sz="1067" kern="0">
              <a:solidFill>
                <a:srgbClr val="FFFFFF"/>
              </a:solidFill>
            </a:endParaRPr>
          </a:p>
        </p:txBody>
      </p:sp>
      <p:sp>
        <p:nvSpPr>
          <p:cNvPr id="9" name="Rectangle 8" descr="Footer1">
            <a:extLst>
              <a:ext uri="{FF2B5EF4-FFF2-40B4-BE49-F238E27FC236}">
                <a16:creationId xmlns:a16="http://schemas.microsoft.com/office/drawing/2014/main" id="{642A825B-57B5-3ACC-9180-A0C47CDDAED0}"/>
              </a:ext>
            </a:extLst>
          </p:cNvPr>
          <p:cNvSpPr/>
          <p:nvPr/>
        </p:nvSpPr>
        <p:spPr>
          <a:xfrm>
            <a:off x="1626670" y="6302814"/>
            <a:ext cx="184731" cy="256545"/>
          </a:xfrm>
          <a:prstGeom prst="rect">
            <a:avLst/>
          </a:prstGeom>
          <a:noFill/>
          <a:ln>
            <a:noFill/>
          </a:ln>
        </p:spPr>
        <p:txBody>
          <a:bodyPr wrap="none">
            <a:spAutoFit/>
          </a:bodyPr>
          <a:lstStyle/>
          <a:p>
            <a:pPr defTabSz="1219170">
              <a:spcBef>
                <a:spcPct val="0"/>
              </a:spcBef>
              <a:spcAft>
                <a:spcPct val="0"/>
              </a:spcAft>
              <a:defRPr/>
            </a:pPr>
            <a:endParaRPr lang="en-US" sz="1067" kern="0">
              <a:solidFill>
                <a:srgbClr val="FFFFFF"/>
              </a:solidFill>
            </a:endParaRPr>
          </a:p>
        </p:txBody>
      </p:sp>
      <p:grpSp>
        <p:nvGrpSpPr>
          <p:cNvPr id="26" name="Group 25">
            <a:extLst>
              <a:ext uri="{FF2B5EF4-FFF2-40B4-BE49-F238E27FC236}">
                <a16:creationId xmlns:a16="http://schemas.microsoft.com/office/drawing/2014/main" id="{DDEB09C7-9D61-7452-BFF7-26C90A3AFD50}"/>
              </a:ext>
            </a:extLst>
          </p:cNvPr>
          <p:cNvGrpSpPr/>
          <p:nvPr/>
        </p:nvGrpSpPr>
        <p:grpSpPr>
          <a:xfrm>
            <a:off x="2888244" y="5918050"/>
            <a:ext cx="8950080" cy="274518"/>
            <a:chOff x="2166163" y="5644769"/>
            <a:chExt cx="9576752" cy="187597"/>
          </a:xfrm>
        </p:grpSpPr>
        <p:sp>
          <p:nvSpPr>
            <p:cNvPr id="11" name="New shape"/>
            <p:cNvSpPr/>
            <p:nvPr/>
          </p:nvSpPr>
          <p:spPr>
            <a:xfrm>
              <a:off x="2166163" y="5663033"/>
              <a:ext cx="423333" cy="169333"/>
            </a:xfrm>
            <a:prstGeom prst="rect">
              <a:avLst/>
            </a:prstGeom>
            <a:solidFill>
              <a:srgbClr val="B6F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2" name="New shape"/>
            <p:cNvSpPr/>
            <p:nvPr/>
          </p:nvSpPr>
          <p:spPr>
            <a:xfrm>
              <a:off x="2674163" y="5663033"/>
              <a:ext cx="1693333" cy="169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1200" dirty="0">
                  <a:solidFill>
                    <a:schemeClr val="bg1"/>
                  </a:solidFill>
                </a:rPr>
                <a:t>4.3 - 6.5</a:t>
              </a:r>
            </a:p>
          </p:txBody>
        </p:sp>
        <p:sp>
          <p:nvSpPr>
            <p:cNvPr id="13" name="New shape"/>
            <p:cNvSpPr/>
            <p:nvPr/>
          </p:nvSpPr>
          <p:spPr>
            <a:xfrm>
              <a:off x="3436163" y="5648301"/>
              <a:ext cx="423333" cy="169333"/>
            </a:xfrm>
            <a:prstGeom prst="rect">
              <a:avLst/>
            </a:prstGeom>
            <a:solidFill>
              <a:srgbClr val="56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4" name="New shape"/>
            <p:cNvSpPr/>
            <p:nvPr/>
          </p:nvSpPr>
          <p:spPr>
            <a:xfrm>
              <a:off x="3944163" y="5648301"/>
              <a:ext cx="1693333" cy="169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1200" dirty="0">
                  <a:solidFill>
                    <a:schemeClr val="bg1"/>
                  </a:solidFill>
                </a:rPr>
                <a:t>6.6 - 7.7</a:t>
              </a:r>
            </a:p>
          </p:txBody>
        </p:sp>
        <p:sp>
          <p:nvSpPr>
            <p:cNvPr id="15" name="New shape"/>
            <p:cNvSpPr/>
            <p:nvPr/>
          </p:nvSpPr>
          <p:spPr>
            <a:xfrm>
              <a:off x="4691839" y="5655662"/>
              <a:ext cx="423333" cy="169333"/>
            </a:xfrm>
            <a:prstGeom prst="rect">
              <a:avLst/>
            </a:prstGeom>
            <a:solidFill>
              <a:srgbClr val="1D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6" name="New shape"/>
            <p:cNvSpPr/>
            <p:nvPr/>
          </p:nvSpPr>
          <p:spPr>
            <a:xfrm>
              <a:off x="5199839" y="5655662"/>
              <a:ext cx="1693333" cy="169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1200" dirty="0">
                  <a:solidFill>
                    <a:schemeClr val="bg1"/>
                  </a:solidFill>
                </a:rPr>
                <a:t>7.8 - 8.9</a:t>
              </a:r>
            </a:p>
          </p:txBody>
        </p:sp>
        <p:sp>
          <p:nvSpPr>
            <p:cNvPr id="17" name="New shape"/>
            <p:cNvSpPr/>
            <p:nvPr/>
          </p:nvSpPr>
          <p:spPr>
            <a:xfrm>
              <a:off x="6046506" y="5655662"/>
              <a:ext cx="423333" cy="169333"/>
            </a:xfrm>
            <a:prstGeom prst="rect">
              <a:avLst/>
            </a:prstGeom>
            <a:solidFill>
              <a:srgbClr val="006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8" name="New shape"/>
            <p:cNvSpPr/>
            <p:nvPr/>
          </p:nvSpPr>
          <p:spPr>
            <a:xfrm>
              <a:off x="6554506" y="5655662"/>
              <a:ext cx="1693333" cy="169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1200">
                  <a:solidFill>
                    <a:schemeClr val="bg1"/>
                  </a:solidFill>
                </a:rPr>
                <a:t>9 - 10.8</a:t>
              </a:r>
            </a:p>
          </p:txBody>
        </p:sp>
        <p:sp>
          <p:nvSpPr>
            <p:cNvPr id="19" name="New shape"/>
            <p:cNvSpPr/>
            <p:nvPr/>
          </p:nvSpPr>
          <p:spPr>
            <a:xfrm>
              <a:off x="7354570" y="5644769"/>
              <a:ext cx="423333" cy="169333"/>
            </a:xfrm>
            <a:prstGeom prst="rect">
              <a:avLst/>
            </a:prstGeom>
            <a:solidFill>
              <a:srgbClr val="0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0" name="New shape"/>
            <p:cNvSpPr/>
            <p:nvPr/>
          </p:nvSpPr>
          <p:spPr>
            <a:xfrm>
              <a:off x="7862570" y="5644769"/>
              <a:ext cx="1693333" cy="169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1200" dirty="0">
                  <a:solidFill>
                    <a:schemeClr val="bg1"/>
                  </a:solidFill>
                </a:rPr>
                <a:t>10.9</a:t>
              </a:r>
              <a:r>
                <a:rPr sz="1200" dirty="0">
                  <a:solidFill>
                    <a:srgbClr val="000000"/>
                  </a:solidFill>
                </a:rPr>
                <a:t> </a:t>
              </a:r>
              <a:r>
                <a:rPr sz="1200" dirty="0">
                  <a:solidFill>
                    <a:schemeClr val="bg1"/>
                  </a:solidFill>
                </a:rPr>
                <a:t>- 16.6</a:t>
              </a:r>
            </a:p>
          </p:txBody>
        </p:sp>
        <p:sp>
          <p:nvSpPr>
            <p:cNvPr id="21" name="New shape"/>
            <p:cNvSpPr/>
            <p:nvPr/>
          </p:nvSpPr>
          <p:spPr>
            <a:xfrm>
              <a:off x="8853442" y="5644794"/>
              <a:ext cx="423333" cy="169333"/>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2" name="New shape"/>
            <p:cNvSpPr/>
            <p:nvPr/>
          </p:nvSpPr>
          <p:spPr>
            <a:xfrm>
              <a:off x="9361442" y="5644794"/>
              <a:ext cx="1693333" cy="169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1200">
                  <a:solidFill>
                    <a:schemeClr val="bg1"/>
                  </a:solidFill>
                </a:rPr>
                <a:t>No Data</a:t>
              </a:r>
            </a:p>
          </p:txBody>
        </p:sp>
        <p:sp>
          <p:nvSpPr>
            <p:cNvPr id="23" name="New shape"/>
            <p:cNvSpPr/>
            <p:nvPr/>
          </p:nvSpPr>
          <p:spPr>
            <a:xfrm>
              <a:off x="10208109" y="5644794"/>
              <a:ext cx="423333" cy="169333"/>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4" name="New shape"/>
            <p:cNvSpPr/>
            <p:nvPr/>
          </p:nvSpPr>
          <p:spPr>
            <a:xfrm>
              <a:off x="10658995" y="5644802"/>
              <a:ext cx="1083920" cy="158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sz="1200" dirty="0">
                  <a:solidFill>
                    <a:schemeClr val="bg1"/>
                  </a:solidFill>
                </a:rPr>
                <a:t>Suppressed</a:t>
              </a:r>
            </a:p>
          </p:txBody>
        </p:sp>
      </p:grpSp>
      <p:sp>
        <p:nvSpPr>
          <p:cNvPr id="25" name="Rectangle 24" descr="Map Image" title="Map Image">
            <a:extLst>
              <a:ext uri="{FF2B5EF4-FFF2-40B4-BE49-F238E27FC236}">
                <a16:creationId xmlns:a16="http://schemas.microsoft.com/office/drawing/2014/main" id="{8D141BC2-74E2-2F57-B4A3-010B26A1FBEE}"/>
              </a:ext>
            </a:extLst>
          </p:cNvPr>
          <p:cNvSpPr/>
          <p:nvPr/>
        </p:nvSpPr>
        <p:spPr>
          <a:xfrm>
            <a:off x="256623" y="3156478"/>
            <a:ext cx="3849685" cy="250173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a:extLst>
              <a:ext uri="{FF2B5EF4-FFF2-40B4-BE49-F238E27FC236}">
                <a16:creationId xmlns:a16="http://schemas.microsoft.com/office/drawing/2014/main" id="{FFBE9189-0E2C-A5CA-E001-A3DC78277EA0}"/>
              </a:ext>
            </a:extLst>
          </p:cNvPr>
          <p:cNvSpPr txBox="1"/>
          <p:nvPr/>
        </p:nvSpPr>
        <p:spPr>
          <a:xfrm>
            <a:off x="10010184" y="1178139"/>
            <a:ext cx="759319" cy="369332"/>
          </a:xfrm>
          <a:prstGeom prst="rect">
            <a:avLst/>
          </a:prstGeom>
          <a:noFill/>
        </p:spPr>
        <p:txBody>
          <a:bodyPr wrap="square" rtlCol="0">
            <a:spAutoFit/>
          </a:bodyPr>
          <a:lstStyle/>
          <a:p>
            <a:r>
              <a:rPr lang="en-US" dirty="0">
                <a:solidFill>
                  <a:schemeClr val="bg1"/>
                </a:solidFill>
                <a:latin typeface="Calibri" panose="020F0502020204030204" pitchFamily="34" charset="0"/>
              </a:rPr>
              <a:t>2021</a:t>
            </a:r>
          </a:p>
        </p:txBody>
      </p:sp>
      <p:sp>
        <p:nvSpPr>
          <p:cNvPr id="28" name="TextBox 27">
            <a:extLst>
              <a:ext uri="{FF2B5EF4-FFF2-40B4-BE49-F238E27FC236}">
                <a16:creationId xmlns:a16="http://schemas.microsoft.com/office/drawing/2014/main" id="{E2F42B19-BDDB-D20A-43B5-599356189FDB}"/>
              </a:ext>
            </a:extLst>
          </p:cNvPr>
          <p:cNvSpPr txBox="1"/>
          <p:nvPr/>
        </p:nvSpPr>
        <p:spPr>
          <a:xfrm>
            <a:off x="3756522" y="4658544"/>
            <a:ext cx="759319" cy="369332"/>
          </a:xfrm>
          <a:prstGeom prst="rect">
            <a:avLst/>
          </a:prstGeom>
          <a:noFill/>
        </p:spPr>
        <p:txBody>
          <a:bodyPr wrap="square" rtlCol="0">
            <a:spAutoFit/>
          </a:bodyPr>
          <a:lstStyle/>
          <a:p>
            <a:r>
              <a:rPr lang="en-US" dirty="0">
                <a:solidFill>
                  <a:schemeClr val="bg1"/>
                </a:solidFill>
                <a:latin typeface="Calibri" panose="020F0502020204030204" pitchFamily="34" charset="0"/>
              </a:rPr>
              <a:t>2016</a:t>
            </a:r>
          </a:p>
        </p:txBody>
      </p:sp>
      <p:sp>
        <p:nvSpPr>
          <p:cNvPr id="29" name="Rectangle 28" descr="Map Image" title="Map Image">
            <a:extLst>
              <a:ext uri="{FF2B5EF4-FFF2-40B4-BE49-F238E27FC236}">
                <a16:creationId xmlns:a16="http://schemas.microsoft.com/office/drawing/2014/main" id="{0A832238-378C-3B33-75C0-69BA3F4E8449}"/>
              </a:ext>
            </a:extLst>
          </p:cNvPr>
          <p:cNvSpPr/>
          <p:nvPr/>
        </p:nvSpPr>
        <p:spPr>
          <a:xfrm>
            <a:off x="235316" y="710656"/>
            <a:ext cx="3785545" cy="250173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83E4A545-0948-7A7D-6D5D-05702517EB36}"/>
              </a:ext>
            </a:extLst>
          </p:cNvPr>
          <p:cNvSpPr txBox="1"/>
          <p:nvPr/>
        </p:nvSpPr>
        <p:spPr>
          <a:xfrm>
            <a:off x="3782100" y="1819620"/>
            <a:ext cx="759319" cy="369332"/>
          </a:xfrm>
          <a:prstGeom prst="rect">
            <a:avLst/>
          </a:prstGeom>
          <a:noFill/>
        </p:spPr>
        <p:txBody>
          <a:bodyPr wrap="square" rtlCol="0">
            <a:spAutoFit/>
          </a:bodyPr>
          <a:lstStyle/>
          <a:p>
            <a:r>
              <a:rPr lang="en-US" dirty="0">
                <a:solidFill>
                  <a:schemeClr val="bg1"/>
                </a:solidFill>
                <a:latin typeface="Calibri" panose="020F0502020204030204" pitchFamily="34" charset="0"/>
              </a:rPr>
              <a:t>2006</a:t>
            </a:r>
          </a:p>
        </p:txBody>
      </p:sp>
    </p:spTree>
    <p:extLst>
      <p:ext uri="{BB962C8B-B14F-4D97-AF65-F5344CB8AC3E}">
        <p14:creationId xmlns:p14="http://schemas.microsoft.com/office/powerpoint/2010/main" val="193140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74" y="457201"/>
            <a:ext cx="11373252" cy="1453226"/>
          </a:xfrm>
        </p:spPr>
        <p:txBody>
          <a:bodyPr>
            <a:noAutofit/>
          </a:bodyPr>
          <a:lstStyle/>
          <a:p>
            <a:r>
              <a:rPr lang="en-US" sz="3200" b="1" dirty="0"/>
              <a:t>Diabetes Self-Management Education Support (DSMES): </a:t>
            </a:r>
            <a:br>
              <a:rPr lang="en-US" sz="3200" b="1" dirty="0"/>
            </a:br>
            <a:r>
              <a:rPr lang="en-US" sz="3200" b="1" dirty="0"/>
              <a:t>Component of Standard Diabetes Care</a:t>
            </a:r>
          </a:p>
        </p:txBody>
      </p:sp>
      <p:sp>
        <p:nvSpPr>
          <p:cNvPr id="13" name="Text Placeholder 2"/>
          <p:cNvSpPr txBox="1">
            <a:spLocks/>
          </p:cNvSpPr>
          <p:nvPr/>
        </p:nvSpPr>
        <p:spPr bwMode="auto">
          <a:xfrm>
            <a:off x="444501" y="5772412"/>
            <a:ext cx="9512299" cy="62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76" tIns="19289" rIns="38576" bIns="19289"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buAutoNum type="arabicPeriod"/>
            </a:pPr>
            <a:r>
              <a:rPr lang="en-US" sz="1600" dirty="0">
                <a:solidFill>
                  <a:schemeClr val="bg1"/>
                </a:solidFill>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ADA. Standards of  Care in Diabetes. </a:t>
            </a:r>
            <a:r>
              <a:rPr lang="en-US" sz="1600" i="1" dirty="0">
                <a:solidFill>
                  <a:schemeClr val="bg1"/>
                </a:solidFill>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Diabetes Care </a:t>
            </a:r>
            <a:r>
              <a:rPr lang="en-US" sz="1600" dirty="0">
                <a:solidFill>
                  <a:schemeClr val="bg1"/>
                </a:solidFill>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(2025</a:t>
            </a:r>
            <a:r>
              <a:rPr lang="en-US" sz="1600" dirty="0">
                <a:solidFill>
                  <a:schemeClr val="bg1"/>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48 (Supplement 1</a:t>
            </a:r>
            <a:r>
              <a:rPr lang="en-US" sz="1600" dirty="0">
                <a:solidFill>
                  <a:schemeClr val="bg1"/>
                </a:solidFill>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 S1 &amp; </a:t>
            </a:r>
            <a:r>
              <a:rPr lang="en-US" sz="1600" dirty="0">
                <a:solidFill>
                  <a:schemeClr val="bg1"/>
                </a:solidFill>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Joint Position Statement on DSMES. 2020</a:t>
            </a:r>
            <a:endParaRPr lang="en-US" sz="1600" dirty="0">
              <a:solidFill>
                <a:schemeClr val="bg1"/>
              </a:solidFill>
              <a:ea typeface="Verdana" panose="020B0604030504040204" pitchFamily="34" charset="0"/>
              <a:cs typeface="Verdana" panose="020B0604030504040204" pitchFamily="34" charset="0"/>
            </a:endParaRPr>
          </a:p>
        </p:txBody>
      </p:sp>
      <p:sp>
        <p:nvSpPr>
          <p:cNvPr id="6" name="Content Placeholder 2"/>
          <p:cNvSpPr txBox="1">
            <a:spLocks/>
          </p:cNvSpPr>
          <p:nvPr/>
        </p:nvSpPr>
        <p:spPr>
          <a:xfrm>
            <a:off x="4932101" y="1972919"/>
            <a:ext cx="5994400" cy="3417436"/>
          </a:xfrm>
          <a:prstGeom prst="rect">
            <a:avLst/>
          </a:prstGeom>
          <a:no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200"/>
              </a:spcBef>
              <a:spcAft>
                <a:spcPts val="1200"/>
              </a:spcAft>
              <a:buNone/>
            </a:pPr>
            <a:r>
              <a:rPr lang="en-US" altLang="en-US" sz="3200" b="1" i="1" dirty="0">
                <a:solidFill>
                  <a:schemeClr val="bg1"/>
                </a:solidFill>
                <a:latin typeface="Arial" panose="020B0604020202020204" pitchFamily="34" charset="0"/>
              </a:rPr>
              <a:t>“… Ongoing patient self-management education and support are critical to empowering people, preventing acute complications and reducing the risk of long-term complications …” </a:t>
            </a:r>
            <a:r>
              <a:rPr lang="en-US" altLang="en-US" sz="3200" b="1" i="1" baseline="30000" dirty="0">
                <a:solidFill>
                  <a:schemeClr val="bg1"/>
                </a:solidFill>
              </a:rPr>
              <a:t>1</a:t>
            </a:r>
          </a:p>
          <a:p>
            <a:pPr marL="0" indent="0">
              <a:spcBef>
                <a:spcPts val="480"/>
              </a:spcBef>
              <a:spcAft>
                <a:spcPts val="1200"/>
              </a:spcAft>
              <a:buNone/>
            </a:pPr>
            <a:endParaRPr lang="en-US" altLang="en-US" sz="2400" b="1" i="1" baseline="30000" dirty="0">
              <a:solidFill>
                <a:schemeClr val="bg1"/>
              </a:solidFill>
            </a:endParaRPr>
          </a:p>
          <a:p>
            <a:pPr marL="0" indent="0">
              <a:lnSpc>
                <a:spcPct val="120000"/>
              </a:lnSpc>
              <a:spcBef>
                <a:spcPts val="480"/>
              </a:spcBef>
              <a:spcAft>
                <a:spcPts val="1200"/>
              </a:spcAft>
              <a:buNone/>
            </a:pPr>
            <a:r>
              <a:rPr lang="en-US" altLang="en-US" sz="3200" b="1" i="1" dirty="0">
                <a:solidFill>
                  <a:schemeClr val="bg1"/>
                </a:solidFill>
              </a:rPr>
              <a:t>You may also know diabetes education as ‘diabetes self-management education and support’ or ‘DSMES’</a:t>
            </a:r>
          </a:p>
        </p:txBody>
      </p:sp>
      <p:pic>
        <p:nvPicPr>
          <p:cNvPr id="4" name="Picture 3">
            <a:extLst>
              <a:ext uri="{FF2B5EF4-FFF2-40B4-BE49-F238E27FC236}">
                <a16:creationId xmlns:a16="http://schemas.microsoft.com/office/drawing/2014/main" id="{F541CF13-8928-A9B7-58EB-16AA7020CE2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21119554">
            <a:off x="1180916" y="1887895"/>
            <a:ext cx="2675402" cy="3524325"/>
          </a:xfrm>
          <a:prstGeom prst="rect">
            <a:avLst/>
          </a:prstGeom>
        </p:spPr>
      </p:pic>
    </p:spTree>
    <p:extLst>
      <p:ext uri="{BB962C8B-B14F-4D97-AF65-F5344CB8AC3E}">
        <p14:creationId xmlns:p14="http://schemas.microsoft.com/office/powerpoint/2010/main" val="273863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838200" y="365125"/>
            <a:ext cx="10515600" cy="1325563"/>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lt1"/>
              </a:buClr>
              <a:buSzPts val="4000"/>
            </a:pPr>
            <a:r>
              <a:rPr lang="en-US" sz="4000"/>
              <a:t>DSMES</a:t>
            </a:r>
            <a:endParaRPr/>
          </a:p>
        </p:txBody>
      </p:sp>
      <p:sp>
        <p:nvSpPr>
          <p:cNvPr id="161" name="Google Shape;161;p20"/>
          <p:cNvSpPr txBox="1"/>
          <p:nvPr/>
        </p:nvSpPr>
        <p:spPr>
          <a:xfrm>
            <a:off x="1147473" y="5877367"/>
            <a:ext cx="10077415" cy="615508"/>
          </a:xfrm>
          <a:prstGeom prst="rect">
            <a:avLst/>
          </a:prstGeom>
          <a:noFill/>
          <a:ln>
            <a:noFill/>
          </a:ln>
        </p:spPr>
        <p:txBody>
          <a:bodyPr spcFirstLastPara="1" wrap="square" lIns="38575" tIns="19275" rIns="38575" bIns="19275" anchor="t" anchorCtr="0">
            <a:noAutofit/>
          </a:bodyPr>
          <a:lstStyle/>
          <a:p>
            <a:pPr>
              <a:buClr>
                <a:schemeClr val="lt1"/>
              </a:buClr>
              <a:buSzPts val="1600"/>
            </a:pPr>
            <a:r>
              <a:rPr lang="fr-FR" sz="1600" dirty="0">
                <a:solidFill>
                  <a:schemeClr val="lt1"/>
                </a:solidFill>
                <a:latin typeface="Calibri"/>
                <a:ea typeface="Calibri"/>
                <a:cs typeface="Calibri"/>
                <a:sym typeface="Calibri"/>
              </a:rPr>
              <a:t> </a:t>
            </a:r>
            <a:r>
              <a:rPr lang="fr-FR" sz="1600" u="sng" dirty="0">
                <a:solidFill>
                  <a:schemeClr val="hlink"/>
                </a:solidFill>
                <a:latin typeface="Calibri"/>
                <a:ea typeface="Calibri"/>
                <a:cs typeface="Calibri"/>
                <a:sym typeface="Calibri"/>
                <a:hlinkClick r:id="rId3"/>
              </a:rPr>
              <a:t>Joint Position </a:t>
            </a:r>
            <a:r>
              <a:rPr lang="fr-FR" sz="1600" u="sng" dirty="0" err="1">
                <a:solidFill>
                  <a:schemeClr val="hlink"/>
                </a:solidFill>
                <a:latin typeface="Calibri"/>
                <a:ea typeface="Calibri"/>
                <a:cs typeface="Calibri"/>
                <a:sym typeface="Calibri"/>
                <a:hlinkClick r:id="rId3"/>
              </a:rPr>
              <a:t>Statement</a:t>
            </a:r>
            <a:r>
              <a:rPr lang="fr-FR" sz="1600" u="sng" dirty="0">
                <a:solidFill>
                  <a:schemeClr val="hlink"/>
                </a:solidFill>
                <a:latin typeface="Calibri"/>
                <a:ea typeface="Calibri"/>
                <a:cs typeface="Calibri"/>
                <a:sym typeface="Calibri"/>
                <a:hlinkClick r:id="rId3"/>
              </a:rPr>
              <a:t> on DSMES. 2020</a:t>
            </a:r>
            <a:r>
              <a:rPr lang="fr-FR" sz="1600" dirty="0">
                <a:solidFill>
                  <a:schemeClr val="lt1"/>
                </a:solidFill>
                <a:latin typeface="Calibri"/>
                <a:ea typeface="Calibri"/>
                <a:cs typeface="Calibri"/>
                <a:sym typeface="Calibri"/>
              </a:rPr>
              <a:t>: </a:t>
            </a:r>
            <a:r>
              <a:rPr lang="fr-FR" sz="1600" u="sng" dirty="0">
                <a:solidFill>
                  <a:schemeClr val="lt1"/>
                </a:solidFill>
                <a:latin typeface="Calibri"/>
                <a:ea typeface="Calibri"/>
                <a:cs typeface="Calibri"/>
                <a:sym typeface="Calibri"/>
              </a:rPr>
              <a:t>https://doi.org/10.2337/dci20-0023</a:t>
            </a:r>
            <a:endParaRPr lang="fr-FR" sz="1600" dirty="0">
              <a:solidFill>
                <a:schemeClr val="lt1"/>
              </a:solidFill>
              <a:latin typeface="Calibri"/>
              <a:ea typeface="Calibri"/>
              <a:cs typeface="Calibri"/>
              <a:sym typeface="Calibri"/>
            </a:endParaRPr>
          </a:p>
        </p:txBody>
      </p:sp>
      <p:sp>
        <p:nvSpPr>
          <p:cNvPr id="162" name="Google Shape;162;p20"/>
          <p:cNvSpPr txBox="1">
            <a:spLocks noGrp="1"/>
          </p:cNvSpPr>
          <p:nvPr>
            <p:ph type="body" idx="1"/>
          </p:nvPr>
        </p:nvSpPr>
        <p:spPr>
          <a:xfrm>
            <a:off x="838200" y="1524001"/>
            <a:ext cx="10710797" cy="4175344"/>
          </a:xfrm>
          <a:prstGeom prst="rect">
            <a:avLst/>
          </a:prstGeom>
          <a:noFill/>
          <a:ln>
            <a:noFill/>
          </a:ln>
        </p:spPr>
        <p:txBody>
          <a:bodyPr spcFirstLastPara="1" vert="horz" wrap="square" lIns="91425" tIns="45700" rIns="91425" bIns="45700" rtlCol="0" anchor="t" anchorCtr="0">
            <a:normAutofit fontScale="92500" lnSpcReduction="10000"/>
          </a:bodyPr>
          <a:lstStyle/>
          <a:p>
            <a:pPr marL="0" indent="0">
              <a:lnSpc>
                <a:spcPct val="120000"/>
              </a:lnSpc>
              <a:spcBef>
                <a:spcPts val="0"/>
              </a:spcBef>
              <a:buClr>
                <a:schemeClr val="lt1"/>
              </a:buClr>
              <a:buSzPct val="100000"/>
              <a:buNone/>
            </a:pPr>
            <a:r>
              <a:rPr lang="en-US" b="1" dirty="0">
                <a:latin typeface="Helvetica Neue"/>
                <a:ea typeface="Helvetica Neue"/>
                <a:cs typeface="Helvetica Neue"/>
                <a:sym typeface="Helvetica Neue"/>
              </a:rPr>
              <a:t>Share the information: Joint Position Statement on DSMES</a:t>
            </a:r>
            <a:endParaRPr sz="2400" dirty="0"/>
          </a:p>
          <a:p>
            <a:pPr indent="-104137">
              <a:buClr>
                <a:schemeClr val="lt1"/>
              </a:buClr>
              <a:buSzPct val="100000"/>
              <a:buNone/>
            </a:pPr>
            <a:endParaRPr sz="2400" b="1" dirty="0">
              <a:latin typeface="Helvetica Neue"/>
              <a:ea typeface="Helvetica Neue"/>
              <a:cs typeface="Helvetica Neue"/>
              <a:sym typeface="Helvetica Neue"/>
            </a:endParaRPr>
          </a:p>
          <a:p>
            <a:pPr marL="0" indent="0">
              <a:lnSpc>
                <a:spcPct val="120000"/>
              </a:lnSpc>
              <a:buClr>
                <a:schemeClr val="lt1"/>
              </a:buClr>
              <a:buSzPct val="100000"/>
              <a:buNone/>
            </a:pPr>
            <a:r>
              <a:rPr lang="en-US" sz="2400" b="1" i="1" dirty="0">
                <a:latin typeface="Helvetica Neue"/>
                <a:ea typeface="Helvetica Neue"/>
                <a:cs typeface="Helvetica Neue"/>
                <a:sym typeface="Helvetica Neue"/>
              </a:rPr>
              <a:t>Diabetes Self-Management Education and Support in Adults With Type 2 Diabetes: A Consensus Report of the American Diabetes Association, the Association of Diabetes Care &amp; Education Specialists, the Academy of Nutrition and Dietetics, the American Academy of Family Physicians, the American Academy of PAs, the American Association of Nurse Practitioners, and the American Pharmacists Association </a:t>
            </a:r>
            <a:endParaRPr sz="2400" dirty="0"/>
          </a:p>
          <a:p>
            <a:pPr indent="-104137">
              <a:buClr>
                <a:schemeClr val="lt1"/>
              </a:buClr>
              <a:buSzPct val="100000"/>
              <a:buNone/>
            </a:pPr>
            <a:endParaRPr sz="2400" b="1" dirty="0">
              <a:latin typeface="Helvetica Neue"/>
              <a:ea typeface="Helvetica Neue"/>
              <a:cs typeface="Helvetica Neue"/>
              <a:sym typeface="Helvetica Neue"/>
            </a:endParaRPr>
          </a:p>
          <a:p>
            <a:pPr marL="0" indent="0">
              <a:buClr>
                <a:schemeClr val="lt1"/>
              </a:buClr>
              <a:buSzPct val="100000"/>
              <a:buNone/>
            </a:pPr>
            <a:r>
              <a:rPr lang="en-US" sz="2400" dirty="0">
                <a:latin typeface="Helvetica Neue"/>
                <a:ea typeface="Helvetica Neue"/>
                <a:cs typeface="Helvetica Neue"/>
                <a:sym typeface="Helvetica Neue"/>
              </a:rPr>
              <a:t>Published originally 2015; updated 2020</a:t>
            </a:r>
            <a:endParaRPr sz="2400" dirty="0"/>
          </a:p>
        </p:txBody>
      </p:sp>
    </p:spTree>
    <p:extLst>
      <p:ext uri="{BB962C8B-B14F-4D97-AF65-F5344CB8AC3E}">
        <p14:creationId xmlns:p14="http://schemas.microsoft.com/office/powerpoint/2010/main" val="403404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p:nvPr/>
        </p:nvSpPr>
        <p:spPr>
          <a:xfrm>
            <a:off x="1486219" y="6217603"/>
            <a:ext cx="9144000" cy="215900"/>
          </a:xfrm>
          <a:prstGeom prst="rect">
            <a:avLst/>
          </a:prstGeom>
          <a:noFill/>
          <a:ln>
            <a:noFill/>
          </a:ln>
        </p:spPr>
        <p:txBody>
          <a:bodyPr spcFirstLastPara="1" wrap="square" lIns="254000" tIns="0" rIns="127000" bIns="63500" anchor="t" anchorCtr="0">
            <a:noAutofit/>
          </a:bodyPr>
          <a:lstStyle/>
          <a:p>
            <a:r>
              <a:rPr lang="en-US" sz="1051" u="sng">
                <a:solidFill>
                  <a:schemeClr val="hlink"/>
                </a:solidFill>
                <a:latin typeface="Helvetica Neue"/>
                <a:ea typeface="Helvetica Neue"/>
                <a:cs typeface="Helvetica Neue"/>
                <a:sym typeface="Helvetica Neue"/>
                <a:hlinkClick r:id="rId3"/>
              </a:rPr>
              <a:t>https://diabetesjournals.org/care/article/43/7/1636/35565/Diabetes-Self-management-Education-and-Support-in</a:t>
            </a:r>
            <a:r>
              <a:rPr lang="en-US" sz="1051">
                <a:solidFill>
                  <a:srgbClr val="000000"/>
                </a:solidFill>
                <a:latin typeface="Helvetica Neue"/>
                <a:ea typeface="Helvetica Neue"/>
                <a:cs typeface="Helvetica Neue"/>
                <a:sym typeface="Helvetica Neue"/>
              </a:rPr>
              <a:t> </a:t>
            </a:r>
            <a:r>
              <a:rPr lang="en-US" sz="1051">
                <a:solidFill>
                  <a:schemeClr val="lt1"/>
                </a:solidFill>
                <a:latin typeface="Helvetica Neue"/>
                <a:ea typeface="Helvetica Neue"/>
                <a:cs typeface="Helvetica Neue"/>
                <a:sym typeface="Helvetica Neue"/>
              </a:rPr>
              <a:t>or </a:t>
            </a:r>
            <a:r>
              <a:rPr lang="en-US" sz="1051" u="sng">
                <a:solidFill>
                  <a:schemeClr val="hlink"/>
                </a:solidFill>
                <a:latin typeface="Helvetica Neue"/>
                <a:ea typeface="Helvetica Neue"/>
                <a:cs typeface="Helvetica Neue"/>
                <a:sym typeface="Helvetica Neue"/>
                <a:hlinkClick r:id="rId4"/>
              </a:rPr>
              <a:t>https://doi.org/10.2337/dci20-0023</a:t>
            </a:r>
            <a:r>
              <a:rPr lang="en-US" sz="1051">
                <a:solidFill>
                  <a:srgbClr val="000000"/>
                </a:solidFill>
                <a:latin typeface="Helvetica Neue"/>
                <a:ea typeface="Helvetica Neue"/>
                <a:cs typeface="Helvetica Neue"/>
                <a:sym typeface="Helvetica Neue"/>
              </a:rPr>
              <a:t> </a:t>
            </a:r>
            <a:endParaRPr/>
          </a:p>
        </p:txBody>
      </p:sp>
      <p:sp>
        <p:nvSpPr>
          <p:cNvPr id="152" name="Google Shape;152;p19"/>
          <p:cNvSpPr/>
          <p:nvPr/>
        </p:nvSpPr>
        <p:spPr>
          <a:xfrm>
            <a:off x="1531939" y="5781199"/>
            <a:ext cx="9144000" cy="635000"/>
          </a:xfrm>
          <a:prstGeom prst="rect">
            <a:avLst/>
          </a:prstGeom>
          <a:noFill/>
          <a:ln>
            <a:noFill/>
          </a:ln>
        </p:spPr>
        <p:txBody>
          <a:bodyPr spcFirstLastPara="1" wrap="square" lIns="254000" tIns="0" rIns="0" bIns="63500" anchor="t" anchorCtr="0">
            <a:noAutofit/>
          </a:bodyPr>
          <a:lstStyle/>
          <a:p>
            <a:pPr>
              <a:buClr>
                <a:schemeClr val="dk1"/>
              </a:buClr>
              <a:buSzPts val="1100"/>
            </a:pPr>
            <a:endParaRPr sz="1100">
              <a:solidFill>
                <a:schemeClr val="dk1"/>
              </a:solidFill>
              <a:latin typeface="Helvetica Neue"/>
              <a:ea typeface="Helvetica Neue"/>
              <a:cs typeface="Helvetica Neue"/>
              <a:sym typeface="Helvetica Neue"/>
            </a:endParaRPr>
          </a:p>
        </p:txBody>
      </p:sp>
      <p:sp>
        <p:nvSpPr>
          <p:cNvPr id="153" name="Google Shape;153;p19"/>
          <p:cNvSpPr txBox="1"/>
          <p:nvPr/>
        </p:nvSpPr>
        <p:spPr>
          <a:xfrm>
            <a:off x="446929" y="456407"/>
            <a:ext cx="10515600" cy="635000"/>
          </a:xfrm>
          <a:prstGeom prst="rect">
            <a:avLst/>
          </a:prstGeom>
          <a:noFill/>
          <a:ln>
            <a:noFill/>
          </a:ln>
        </p:spPr>
        <p:txBody>
          <a:bodyPr spcFirstLastPara="1" wrap="square" lIns="91425" tIns="45700" rIns="91425" bIns="45700" anchor="t" anchorCtr="0">
            <a:normAutofit lnSpcReduction="10000"/>
          </a:bodyPr>
          <a:lstStyle/>
          <a:p>
            <a:pPr>
              <a:lnSpc>
                <a:spcPct val="90000"/>
              </a:lnSpc>
              <a:buClr>
                <a:schemeClr val="lt1"/>
              </a:buClr>
              <a:buSzPts val="4000"/>
            </a:pPr>
            <a:r>
              <a:rPr lang="en-US" sz="4000">
                <a:solidFill>
                  <a:schemeClr val="lt1"/>
                </a:solidFill>
                <a:latin typeface="Century Gothic"/>
                <a:ea typeface="Century Gothic"/>
                <a:cs typeface="Century Gothic"/>
                <a:sym typeface="Century Gothic"/>
              </a:rPr>
              <a:t>DSMES</a:t>
            </a:r>
            <a:endParaRPr/>
          </a:p>
        </p:txBody>
      </p:sp>
      <p:pic>
        <p:nvPicPr>
          <p:cNvPr id="154" name="Google Shape;154;p19"/>
          <p:cNvPicPr preferRelativeResize="0"/>
          <p:nvPr/>
        </p:nvPicPr>
        <p:blipFill rotWithShape="1">
          <a:blip r:embed="rId5">
            <a:alphaModFix/>
          </a:blip>
          <a:srcRect/>
          <a:stretch/>
        </p:blipFill>
        <p:spPr>
          <a:xfrm>
            <a:off x="2317698" y="660003"/>
            <a:ext cx="9427375" cy="5339399"/>
          </a:xfrm>
          <a:prstGeom prst="rect">
            <a:avLst/>
          </a:prstGeom>
          <a:noFill/>
          <a:ln>
            <a:noFill/>
          </a:ln>
        </p:spPr>
      </p:pic>
    </p:spTree>
    <p:extLst>
      <p:ext uri="{BB962C8B-B14F-4D97-AF65-F5344CB8AC3E}">
        <p14:creationId xmlns:p14="http://schemas.microsoft.com/office/powerpoint/2010/main" val="142325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9"/>
            <a:ext cx="10972800" cy="918633"/>
          </a:xfrm>
        </p:spPr>
        <p:txBody>
          <a:bodyPr>
            <a:normAutofit/>
          </a:bodyPr>
          <a:lstStyle/>
          <a:p>
            <a:r>
              <a:rPr lang="en-US" sz="4000" dirty="0"/>
              <a:t>Becoming a CDCES </a:t>
            </a:r>
          </a:p>
        </p:txBody>
      </p:sp>
      <p:pic>
        <p:nvPicPr>
          <p:cNvPr id="6" name="Content Placeholder 5">
            <a:extLst>
              <a:ext uri="{FF2B5EF4-FFF2-40B4-BE49-F238E27FC236}">
                <a16:creationId xmlns:a16="http://schemas.microsoft.com/office/drawing/2014/main" id="{97CC2186-6040-4AEA-901B-E79FBA9F9C6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5445" y="1415028"/>
            <a:ext cx="4111498" cy="2740999"/>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346" y="1415028"/>
            <a:ext cx="3913538" cy="260902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2686" y="3582521"/>
            <a:ext cx="3776369" cy="251757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0848" y="3582521"/>
            <a:ext cx="3813142" cy="2541825"/>
          </a:xfrm>
          <a:prstGeom prst="rect">
            <a:avLst/>
          </a:prstGeom>
        </p:spPr>
      </p:pic>
    </p:spTree>
    <p:extLst>
      <p:ext uri="{BB962C8B-B14F-4D97-AF65-F5344CB8AC3E}">
        <p14:creationId xmlns:p14="http://schemas.microsoft.com/office/powerpoint/2010/main" val="2578777371"/>
      </p:ext>
    </p:extLst>
  </p:cSld>
  <p:clrMapOvr>
    <a:masterClrMapping/>
  </p:clrMapOvr>
</p:sld>
</file>

<file path=ppt/theme/theme1.xml><?xml version="1.0" encoding="utf-8"?>
<a:theme xmlns:a="http://schemas.openxmlformats.org/drawingml/2006/main" name="CBDCE">
  <a:themeElements>
    <a:clrScheme name="Custom 2">
      <a:dk1>
        <a:sysClr val="windowText" lastClr="000000"/>
      </a:dk1>
      <a:lt1>
        <a:sysClr val="window" lastClr="FFFFFF"/>
      </a:lt1>
      <a:dk2>
        <a:srgbClr val="235BA8"/>
      </a:dk2>
      <a:lt2>
        <a:srgbClr val="4DAA50"/>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DCE" id="{69755FCE-6CE5-4D11-A06B-EC581F130D87}" vid="{CD9B08CD-388A-48F3-A261-2E91DB904E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CBDCE</Template>
  <TotalTime>2117</TotalTime>
  <Words>3282</Words>
  <Application>Microsoft Office PowerPoint</Application>
  <PresentationFormat>Widescreen</PresentationFormat>
  <Paragraphs>291</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ＭＳ Ｐゴシック</vt:lpstr>
      <vt:lpstr>Arial</vt:lpstr>
      <vt:lpstr>Calibri</vt:lpstr>
      <vt:lpstr>Calibri Light</vt:lpstr>
      <vt:lpstr>Century Gothic</vt:lpstr>
      <vt:lpstr>Helvetica Neue</vt:lpstr>
      <vt:lpstr>Verdana</vt:lpstr>
      <vt:lpstr>Wingdings</vt:lpstr>
      <vt:lpstr>ヒラギノ角ゴ Pro W3</vt:lpstr>
      <vt:lpstr>CBDCE</vt:lpstr>
      <vt:lpstr>Becoming a CDCES®: The Short and Sweet of It</vt:lpstr>
      <vt:lpstr>PowerPoint Presentation</vt:lpstr>
      <vt:lpstr>PowerPoint Presentation</vt:lpstr>
      <vt:lpstr>Fast Facts about Diabetes</vt:lpstr>
      <vt:lpstr>PowerPoint Presentation</vt:lpstr>
      <vt:lpstr>Diabetes Self-Management Education Support (DSMES):  Component of Standard Diabetes Care</vt:lpstr>
      <vt:lpstr>DSMES</vt:lpstr>
      <vt:lpstr>PowerPoint Presentation</vt:lpstr>
      <vt:lpstr>Becoming a CDCES </vt:lpstr>
      <vt:lpstr>Why Become a CDCES…</vt:lpstr>
      <vt:lpstr>CDCESs…</vt:lpstr>
      <vt:lpstr>Fast Facts about CDCESs</vt:lpstr>
      <vt:lpstr>CDCES Eligibility Requirements  – Standard Pathway</vt:lpstr>
      <vt:lpstr>CDCES Eligibility Requirements – Unique Qualifications Pathway</vt:lpstr>
      <vt:lpstr>Scholarship Program</vt:lpstr>
      <vt:lpstr>Mentorship Program</vt:lpstr>
      <vt:lpstr>Applying/Taking the Exam</vt:lpstr>
      <vt:lpstr>Initial Certification Website Resources </vt:lpstr>
      <vt:lpstr>Becoming a CDCES</vt:lpstr>
      <vt:lpstr>You’re a CDCES – now what?</vt:lpstr>
      <vt:lpstr>You’re a CDCES – now what?</vt:lpstr>
      <vt:lpstr>Maintaining the CDCES Credential</vt:lpstr>
      <vt:lpstr>PowerPoint Presentation</vt:lpstr>
      <vt:lpstr>PowerPoint Presentation</vt:lpstr>
      <vt:lpstr>Why I Became a CDCES…</vt:lpstr>
      <vt:lpstr>Why I Became a CDCES…</vt:lpstr>
      <vt:lpstr>Why I Became a CDCES…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Traficano</dc:creator>
  <cp:lastModifiedBy>Sheryl Traficano</cp:lastModifiedBy>
  <cp:revision>300</cp:revision>
  <cp:lastPrinted>2023-07-03T12:46:33Z</cp:lastPrinted>
  <dcterms:created xsi:type="dcterms:W3CDTF">2020-02-18T15:15:07Z</dcterms:created>
  <dcterms:modified xsi:type="dcterms:W3CDTF">2025-01-22T19:01:32Z</dcterms:modified>
</cp:coreProperties>
</file>